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0C1C15D-5050-401D-8A63-126984CA7EC4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24360" y="148320"/>
            <a:ext cx="355932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324360" y="1920600"/>
            <a:ext cx="849456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324360" y="3332880"/>
            <a:ext cx="849456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A92D617-60B6-4AC2-B5BF-C957BD28A7FE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24360" y="148320"/>
            <a:ext cx="355932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324360" y="1920600"/>
            <a:ext cx="414504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7120" y="1920600"/>
            <a:ext cx="414504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324360" y="3332880"/>
            <a:ext cx="414504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4677120" y="3332880"/>
            <a:ext cx="414504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A2AEAF3-7F7C-4779-9E18-EA362FB9F30E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24360" y="148320"/>
            <a:ext cx="355932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324360" y="1920600"/>
            <a:ext cx="273492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3196440" y="1920600"/>
            <a:ext cx="273492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68520" y="1920600"/>
            <a:ext cx="273492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324360" y="3332880"/>
            <a:ext cx="273492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3196440" y="3332880"/>
            <a:ext cx="273492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6068520" y="3332880"/>
            <a:ext cx="273492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54CD4AA-C3D6-4FB7-8C21-A2166A5285C8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8CB1C46-C7CC-4602-86F9-D305DFA1C388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24360" y="148320"/>
            <a:ext cx="355932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324360" y="1920600"/>
            <a:ext cx="8494560" cy="27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1EE3C19-3138-4123-94F5-A92C880E24C1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24360" y="148320"/>
            <a:ext cx="355932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324360" y="1920600"/>
            <a:ext cx="8494560" cy="27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3210EE1-AF33-4160-9EB9-63AD56B2105B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24360" y="148320"/>
            <a:ext cx="355932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324360" y="1920600"/>
            <a:ext cx="4145040" cy="27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7120" y="1920600"/>
            <a:ext cx="4145040" cy="27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A108548-72DF-4369-BAC8-7F2B80C9953C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24360" y="148320"/>
            <a:ext cx="355932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2582A98-9406-4A18-9C19-BD3BE026FC57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324360" y="148320"/>
            <a:ext cx="3559320" cy="636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D5E7B35-29A0-4CB7-8E0D-0406C4EB116B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24360" y="148320"/>
            <a:ext cx="355932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324360" y="1920600"/>
            <a:ext cx="414504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7120" y="1920600"/>
            <a:ext cx="4145040" cy="27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324360" y="3332880"/>
            <a:ext cx="414504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40C7C38-0E60-4E2D-AA30-8AEE9423D08D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24360" y="148320"/>
            <a:ext cx="355932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324360" y="1920600"/>
            <a:ext cx="8494560" cy="27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AF99998-5E6A-44C7-B647-D3C8C569A380}" type="slidenum">
              <a:t>&lt;#&gt;</a:t>
            </a:fld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24360" y="148320"/>
            <a:ext cx="355932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324360" y="1920600"/>
            <a:ext cx="4145040" cy="27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7120" y="1920600"/>
            <a:ext cx="414504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677120" y="3332880"/>
            <a:ext cx="414504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7F73F8A-E090-4EE8-B799-D31766EF7D40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24360" y="148320"/>
            <a:ext cx="355932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324360" y="1920600"/>
            <a:ext cx="414504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77120" y="1920600"/>
            <a:ext cx="414504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324360" y="3332880"/>
            <a:ext cx="849456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FA9107E-1044-4F0C-91FA-836BD0CCBF4C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24360" y="148320"/>
            <a:ext cx="355932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324360" y="1920600"/>
            <a:ext cx="849456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324360" y="3332880"/>
            <a:ext cx="849456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DE04053-F8EB-4719-A021-3B728C225C02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24360" y="148320"/>
            <a:ext cx="355932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324360" y="1920600"/>
            <a:ext cx="414504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677120" y="1920600"/>
            <a:ext cx="414504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324360" y="3332880"/>
            <a:ext cx="414504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677120" y="3332880"/>
            <a:ext cx="414504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1EFA354-A35E-4547-B3B0-6DED3B9EFDD6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24360" y="148320"/>
            <a:ext cx="355932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324360" y="1920600"/>
            <a:ext cx="273492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3196440" y="1920600"/>
            <a:ext cx="273492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6068520" y="1920600"/>
            <a:ext cx="273492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324360" y="3332880"/>
            <a:ext cx="273492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3196440" y="3332880"/>
            <a:ext cx="273492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6068520" y="3332880"/>
            <a:ext cx="273492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279D1C6-9656-435D-8EC9-5A713C55CD28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24360" y="148320"/>
            <a:ext cx="355932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324360" y="1920600"/>
            <a:ext cx="8494560" cy="27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57EB876-CF48-4614-B1AD-C2F361950272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24360" y="148320"/>
            <a:ext cx="355932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324360" y="1920600"/>
            <a:ext cx="4145040" cy="27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4677120" y="1920600"/>
            <a:ext cx="4145040" cy="27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E9CCC51-9E3D-4165-ACA5-8B94AE64F1BD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24360" y="148320"/>
            <a:ext cx="355932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2A9BABD-1CFE-4522-9341-EF1327651445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324360" y="148320"/>
            <a:ext cx="3559320" cy="636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3FB213E-7335-452A-B6A8-94A49578E8A4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24360" y="148320"/>
            <a:ext cx="355932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324360" y="1920600"/>
            <a:ext cx="414504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7120" y="1920600"/>
            <a:ext cx="4145040" cy="27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324360" y="3332880"/>
            <a:ext cx="414504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8D6B1EB-1EC4-42F7-B4AD-C4BAE2890800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24360" y="148320"/>
            <a:ext cx="355932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324360" y="1920600"/>
            <a:ext cx="4145040" cy="27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7120" y="1920600"/>
            <a:ext cx="414504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677120" y="3332880"/>
            <a:ext cx="414504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F085B2C-5C69-49CA-97F2-8E3810731744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24360" y="148320"/>
            <a:ext cx="355932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324360" y="1920600"/>
            <a:ext cx="414504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7120" y="1920600"/>
            <a:ext cx="414504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324360" y="3332880"/>
            <a:ext cx="849456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5970CBC-A14E-4BD7-A6FA-A667BE3A5901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Google Shape;61;p13"/>
          <p:cNvSpPr/>
          <p:nvPr/>
        </p:nvSpPr>
        <p:spPr>
          <a:xfrm>
            <a:off x="0" y="0"/>
            <a:ext cx="9143640" cy="51433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3723120" y="1476000"/>
            <a:ext cx="5072040" cy="14457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r>
              <a:rPr b="0" lang="pl-PL" sz="36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sldNum" idx="1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pl" sz="1000" spc="-1" strike="noStrike">
                <a:solidFill>
                  <a:srgbClr val="666666"/>
                </a:solidFill>
                <a:latin typeface="Roboto"/>
                <a:ea typeface="Robot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0CB816F1-9D85-49E7-8D76-F30C7C2C62C0}" type="slidenum">
              <a:rPr b="0" lang="pl" sz="1000" spc="-1" strike="noStrike">
                <a:solidFill>
                  <a:srgbClr val="666666"/>
                </a:solidFill>
                <a:latin typeface="Roboto"/>
                <a:ea typeface="Roboto"/>
              </a:rPr>
              <a:t>&lt;numer&gt;</a:t>
            </a:fld>
            <a:endParaRPr b="0" lang="pl-PL" sz="10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/>
          <p:cNvSpPr/>
          <p:nvPr/>
        </p:nvSpPr>
        <p:spPr>
          <a:xfrm>
            <a:off x="0" y="0"/>
            <a:ext cx="9143640" cy="51433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Google Shape;67;p14"/>
          <p:cNvSpPr/>
          <p:nvPr/>
        </p:nvSpPr>
        <p:spPr>
          <a:xfrm>
            <a:off x="0" y="0"/>
            <a:ext cx="9143640" cy="174132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Google Shape;68;p14"/>
          <p:cNvSpPr/>
          <p:nvPr/>
        </p:nvSpPr>
        <p:spPr>
          <a:xfrm>
            <a:off x="6551640" y="0"/>
            <a:ext cx="2592000" cy="1741320"/>
          </a:xfrm>
          <a:prstGeom prst="rect">
            <a:avLst/>
          </a:prstGeom>
          <a:solidFill>
            <a:srgbClr val="ffffff">
              <a:alpha val="2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Google Shape;69;p14"/>
          <p:cNvSpPr/>
          <p:nvPr/>
        </p:nvSpPr>
        <p:spPr>
          <a:xfrm rot="10800000">
            <a:off x="3991320" y="360"/>
            <a:ext cx="1726920" cy="1741320"/>
          </a:xfrm>
          <a:prstGeom prst="flowChartDelay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Google Shape;70;p14"/>
          <p:cNvSpPr/>
          <p:nvPr/>
        </p:nvSpPr>
        <p:spPr>
          <a:xfrm rot="10800000">
            <a:off x="3991320" y="360"/>
            <a:ext cx="1726920" cy="1741320"/>
          </a:xfrm>
          <a:prstGeom prst="flowChartDelay">
            <a:avLst/>
          </a:prstGeom>
          <a:solidFill>
            <a:srgbClr val="ffffff">
              <a:alpha val="13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Google Shape;71;p14"/>
          <p:cNvSpPr/>
          <p:nvPr/>
        </p:nvSpPr>
        <p:spPr>
          <a:xfrm rot="10800000">
            <a:off x="4431960" y="360"/>
            <a:ext cx="1726920" cy="1741320"/>
          </a:xfrm>
          <a:prstGeom prst="flowChartDelay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Google Shape;72;p14"/>
          <p:cNvSpPr/>
          <p:nvPr/>
        </p:nvSpPr>
        <p:spPr>
          <a:xfrm rot="10800000">
            <a:off x="4431960" y="360"/>
            <a:ext cx="1726920" cy="1741320"/>
          </a:xfrm>
          <a:prstGeom prst="flowChartDelay">
            <a:avLst/>
          </a:prstGeom>
          <a:solidFill>
            <a:srgbClr val="ffffff">
              <a:alpha val="1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Google Shape;73;p14"/>
          <p:cNvSpPr/>
          <p:nvPr/>
        </p:nvSpPr>
        <p:spPr>
          <a:xfrm rot="10800000">
            <a:off x="4856760" y="360"/>
            <a:ext cx="1726920" cy="1741320"/>
          </a:xfrm>
          <a:prstGeom prst="flowChartDelay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Google Shape;74;p14"/>
          <p:cNvSpPr/>
          <p:nvPr/>
        </p:nvSpPr>
        <p:spPr>
          <a:xfrm rot="10800000">
            <a:off x="4856760" y="360"/>
            <a:ext cx="1726920" cy="1741320"/>
          </a:xfrm>
          <a:prstGeom prst="flowChartDelay">
            <a:avLst/>
          </a:prstGeom>
          <a:solidFill>
            <a:srgbClr val="ffffff">
              <a:alpha val="2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24360" y="148320"/>
            <a:ext cx="3559320" cy="1373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24360" y="1920600"/>
            <a:ext cx="8494560" cy="27039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sldNum" idx="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pl" sz="1000" spc="-1" strike="noStrike">
                <a:solidFill>
                  <a:srgbClr val="666666"/>
                </a:solidFill>
                <a:latin typeface="Roboto"/>
                <a:ea typeface="Robot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482084C6-88E9-49BB-AA1E-5C88143F7054}" type="slidenum">
              <a:rPr b="0" lang="pl" sz="1000" spc="-1" strike="noStrike">
                <a:solidFill>
                  <a:srgbClr val="666666"/>
                </a:solidFill>
                <a:latin typeface="Roboto"/>
                <a:ea typeface="Roboto"/>
              </a:rPr>
              <a:t>&lt;numer&gt;</a:t>
            </a:fld>
            <a:endParaRPr b="0" lang="pl-PL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2;p15" descr=""/>
          <p:cNvPicPr/>
          <p:nvPr/>
        </p:nvPicPr>
        <p:blipFill>
          <a:blip r:embed="rId1"/>
          <a:srcRect l="0" t="2362" r="0" b="2372"/>
          <a:stretch/>
        </p:blipFill>
        <p:spPr>
          <a:xfrm>
            <a:off x="0" y="0"/>
            <a:ext cx="3427560" cy="2571480"/>
          </a:xfrm>
          <a:prstGeom prst="rect">
            <a:avLst/>
          </a:prstGeom>
          <a:ln w="0">
            <a:noFill/>
          </a:ln>
        </p:spPr>
      </p:pic>
      <p:pic>
        <p:nvPicPr>
          <p:cNvPr id="89" name="Google Shape;83;p15" descr=""/>
          <p:cNvPicPr/>
          <p:nvPr/>
        </p:nvPicPr>
        <p:blipFill>
          <a:blip r:embed="rId2"/>
          <a:srcRect l="4801" t="0" r="4808" b="0"/>
          <a:stretch/>
        </p:blipFill>
        <p:spPr>
          <a:xfrm>
            <a:off x="0" y="2571840"/>
            <a:ext cx="3427560" cy="2571480"/>
          </a:xfrm>
          <a:prstGeom prst="rect">
            <a:avLst/>
          </a:prstGeom>
          <a:ln w="0">
            <a:noFill/>
          </a:ln>
        </p:spPr>
      </p:pic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723120" y="1476000"/>
            <a:ext cx="5072040" cy="14457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pl" sz="3600" spc="-1" strike="noStrike">
                <a:solidFill>
                  <a:srgbClr val="31394d"/>
                </a:solidFill>
                <a:latin typeface="Merriweather"/>
                <a:ea typeface="Merriweather"/>
              </a:rPr>
              <a:t>Tadeusz Różewicz</a:t>
            </a:r>
            <a:endParaRPr b="0" lang="pl-PL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3723120" y="3000600"/>
            <a:ext cx="4755960" cy="361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80000"/>
              </a:lnSpc>
              <a:buNone/>
              <a:tabLst>
                <a:tab algn="l" pos="0"/>
              </a:tabLst>
            </a:pPr>
            <a:r>
              <a:rPr b="0" i="1" lang="pl" sz="2090" spc="-1" strike="noStrike">
                <a:solidFill>
                  <a:srgbClr val="31394d"/>
                </a:solidFill>
                <a:latin typeface="Roboto"/>
                <a:ea typeface="Roboto"/>
              </a:rPr>
              <a:t>Życie i twórczość</a:t>
            </a:r>
            <a:endParaRPr b="0" lang="pl-PL" sz="209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250920" y="300960"/>
            <a:ext cx="3793680" cy="739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 fontScale="80000"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" sz="2800" spc="-1" strike="noStrike">
                <a:solidFill>
                  <a:srgbClr val="ffffff"/>
                </a:solidFill>
                <a:latin typeface="Merriweather"/>
                <a:ea typeface="Merriweather"/>
              </a:rPr>
              <a:t>Dziękuję za uwagę !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324360" y="1920600"/>
            <a:ext cx="8494560" cy="27039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>
              <a:lnSpc>
                <a:spcPct val="115000"/>
              </a:lnSpc>
              <a:spcAft>
                <a:spcPts val="1599"/>
              </a:spcAft>
              <a:buNone/>
              <a:tabLst>
                <a:tab algn="l" pos="0"/>
              </a:tabLst>
            </a:pPr>
            <a:r>
              <a:rPr b="0" lang="pl" sz="1800" spc="-1" strike="noStrike">
                <a:solidFill>
                  <a:srgbClr val="31394d"/>
                </a:solidFill>
                <a:latin typeface="Roboto"/>
                <a:ea typeface="Roboto"/>
              </a:rPr>
              <a:t>Źródła: wikipedia.pl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24360" y="148320"/>
            <a:ext cx="3559320" cy="1055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pl" sz="2800" spc="-1" strike="noStrike">
                <a:solidFill>
                  <a:srgbClr val="ffffff"/>
                </a:solidFill>
                <a:latin typeface="Merriweather"/>
                <a:ea typeface="Merriweather"/>
              </a:rPr>
              <a:t>Biografia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0" y="1680120"/>
            <a:ext cx="8494560" cy="27039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>
              <a:lnSpc>
                <a:spcPct val="115000"/>
              </a:lnSpc>
              <a:spcAft>
                <a:spcPts val="1599"/>
              </a:spcAft>
              <a:buNone/>
              <a:tabLst>
                <a:tab algn="l" pos="0"/>
              </a:tabLst>
            </a:pPr>
            <a:r>
              <a:rPr b="1" i="1" lang="pl" sz="1800" spc="-1" strike="noStrike">
                <a:solidFill>
                  <a:srgbClr val="31394d"/>
                </a:solidFill>
                <a:latin typeface="Roboto"/>
                <a:ea typeface="Roboto"/>
              </a:rPr>
              <a:t>Tadeusz Różewicz </a:t>
            </a:r>
            <a:r>
              <a:rPr b="0" i="1" lang="pl" sz="950" spc="-1" strike="noStrike">
                <a:solidFill>
                  <a:srgbClr val="31394d"/>
                </a:solidFill>
                <a:highlight>
                  <a:srgbClr val="ffffff"/>
                </a:highlight>
                <a:latin typeface="Arial"/>
                <a:ea typeface="Arial"/>
              </a:rPr>
              <a:t> </a:t>
            </a:r>
            <a:r>
              <a:rPr b="0" lang="pl" sz="1700" spc="-1" strike="noStrike">
                <a:solidFill>
                  <a:srgbClr val="31394d"/>
                </a:solidFill>
                <a:highlight>
                  <a:srgbClr val="ffffff"/>
                </a:highlight>
                <a:latin typeface="Arial"/>
                <a:ea typeface="Arial"/>
              </a:rPr>
              <a:t>urodzony 9 października w 1921 roku w Radomsku, poeta, dramaturg i prozaik. Jeden z najwszechstronniejszych najbardziej twórczych kontynuatorów literackiej awangardy w kraju i na świecie.Ukończył gimnazjum im.Feliksa Fabianiego, gdzie uzyskał małą maturę.Był w trakcie starań o przyjęcie do liceum Leśnego w Żyrowicach lub szkoły marynarki w Gdyni,gdy wybuchła wojna.Po wojnie podjal studia na uniwersytecie Jagiellońskim na kierunku historia sztuki.Zmarł 24 kwietnia w 2004 roku we Wrocławiu.</a:t>
            </a:r>
            <a:endParaRPr b="0" lang="pl-PL" sz="1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Google Shape;92;p16" descr=""/>
          <p:cNvPicPr/>
          <p:nvPr/>
        </p:nvPicPr>
        <p:blipFill>
          <a:blip r:embed="rId1"/>
          <a:stretch/>
        </p:blipFill>
        <p:spPr>
          <a:xfrm>
            <a:off x="6418080" y="64440"/>
            <a:ext cx="2413440" cy="161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24360" y="324000"/>
            <a:ext cx="3559320" cy="717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" sz="2800" spc="-1" strike="noStrike">
                <a:solidFill>
                  <a:srgbClr val="ffffff"/>
                </a:solidFill>
                <a:latin typeface="Merriweather"/>
                <a:ea typeface="Merriweather"/>
              </a:rPr>
              <a:t>Twórczość 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0" y="1722960"/>
            <a:ext cx="8494560" cy="27676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 fontScale="98000"/>
          </a:bodyPr>
          <a:p>
            <a:pPr>
              <a:lnSpc>
                <a:spcPct val="115000"/>
              </a:lnSpc>
              <a:spcAft>
                <a:spcPts val="1599"/>
              </a:spcAft>
              <a:buNone/>
              <a:tabLst>
                <a:tab algn="l" pos="0"/>
              </a:tabLst>
            </a:pPr>
            <a:r>
              <a:rPr b="0" lang="pl" sz="1800" spc="-1" strike="noStrike">
                <a:solidFill>
                  <a:srgbClr val="31394d"/>
                </a:solidFill>
                <a:highlight>
                  <a:srgbClr val="ffffff"/>
                </a:highlight>
                <a:latin typeface="Playfair Display"/>
                <a:ea typeface="Playfair Display"/>
              </a:rPr>
              <a:t>Do najważniejszych utworów Różewicza należą wydane po wojnie „Niepokój” i „Czerwona rękawiczka”. Wiersze poety doceniali już wtedy między innymi Leopold Staff i Czesław Miłosz. W tamtym okresie powstał jeden z najsłynniejszych wierszy Różewicza – „Ocalony”.Najbardziej znane utwory Różewicza to: „Odejście głodomora” (1977) i „Do piachu” (1979). Na początku lat 90 Różewicz uwspółcześnił swój najsłynniejszy dramat, tworząc „Kartotekę rozrzuconą”, w której zawarł dodatkowe sceny odnoszące się do ówczesnej rzeczywistości.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7" name="Google Shape;99;p17" descr=""/>
          <p:cNvPicPr/>
          <p:nvPr/>
        </p:nvPicPr>
        <p:blipFill>
          <a:blip r:embed="rId1"/>
          <a:stretch/>
        </p:blipFill>
        <p:spPr>
          <a:xfrm>
            <a:off x="7735320" y="-3240"/>
            <a:ext cx="1219320" cy="1738440"/>
          </a:xfrm>
          <a:prstGeom prst="rect">
            <a:avLst/>
          </a:prstGeom>
          <a:ln w="0">
            <a:noFill/>
          </a:ln>
        </p:spPr>
      </p:pic>
      <p:pic>
        <p:nvPicPr>
          <p:cNvPr id="98" name="Google Shape;100;p17" descr=""/>
          <p:cNvPicPr/>
          <p:nvPr/>
        </p:nvPicPr>
        <p:blipFill>
          <a:blip r:embed="rId2"/>
          <a:stretch/>
        </p:blipFill>
        <p:spPr>
          <a:xfrm>
            <a:off x="6347880" y="0"/>
            <a:ext cx="1219320" cy="1732320"/>
          </a:xfrm>
          <a:prstGeom prst="rect">
            <a:avLst/>
          </a:prstGeom>
          <a:ln w="0">
            <a:noFill/>
          </a:ln>
        </p:spPr>
      </p:pic>
      <p:pic>
        <p:nvPicPr>
          <p:cNvPr id="99" name="Google Shape;101;p17" descr=""/>
          <p:cNvPicPr/>
          <p:nvPr/>
        </p:nvPicPr>
        <p:blipFill>
          <a:blip r:embed="rId3"/>
          <a:stretch/>
        </p:blipFill>
        <p:spPr>
          <a:xfrm>
            <a:off x="3493440" y="0"/>
            <a:ext cx="2598480" cy="1732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86480" y="-403920"/>
            <a:ext cx="3559320" cy="1373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" sz="2800" spc="-1" strike="noStrike">
                <a:solidFill>
                  <a:srgbClr val="ffffff"/>
                </a:solidFill>
                <a:latin typeface="Merriweather"/>
                <a:ea typeface="Merriweather"/>
              </a:rPr>
              <a:t>II Wojna Światowa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2640" y="1756440"/>
            <a:ext cx="8858520" cy="25210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>
              <a:lnSpc>
                <a:spcPct val="115000"/>
              </a:lnSpc>
              <a:spcAft>
                <a:spcPts val="1599"/>
              </a:spcAft>
              <a:buNone/>
              <a:tabLst>
                <a:tab algn="l" pos="0"/>
              </a:tabLst>
            </a:pPr>
            <a:r>
              <a:rPr b="0" lang="pl" sz="1800" spc="-1" strike="noStrike">
                <a:solidFill>
                  <a:srgbClr val="31394d"/>
                </a:solidFill>
                <a:highlight>
                  <a:srgbClr val="ffffff"/>
                </a:highlight>
                <a:latin typeface="Arial"/>
                <a:ea typeface="Arial"/>
              </a:rPr>
              <a:t>Od 1939 Tadeusz Różewicz zaczął pracować jako goniec i magazynier w Kreishauptmannschaft w Radomsku, potem jako pracownik magistracki w kwaterunku prowadził ewidencję komornego. Następnie został uczniem stolarskim w Fabryce Mebli Giętych </a:t>
            </a:r>
            <a:r>
              <a:rPr b="0" i="1" lang="pl" sz="1800" spc="-1" strike="noStrike">
                <a:solidFill>
                  <a:srgbClr val="31394d"/>
                </a:solidFill>
                <a:highlight>
                  <a:srgbClr val="ffffff"/>
                </a:highlight>
                <a:latin typeface="Arial"/>
                <a:ea typeface="Arial"/>
              </a:rPr>
              <a:t>Thonet.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" name="Google Shape;108;p18" descr=""/>
          <p:cNvPicPr/>
          <p:nvPr/>
        </p:nvPicPr>
        <p:blipFill>
          <a:blip r:embed="rId1"/>
          <a:stretch/>
        </p:blipFill>
        <p:spPr>
          <a:xfrm>
            <a:off x="5419440" y="2797200"/>
            <a:ext cx="1505880" cy="2193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48680" y="-228240"/>
            <a:ext cx="3559320" cy="1373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" sz="2800" spc="-1" strike="noStrike">
                <a:solidFill>
                  <a:srgbClr val="ffffff"/>
                </a:solidFill>
                <a:latin typeface="Merriweather"/>
                <a:ea typeface="Merriweather"/>
              </a:rPr>
              <a:t>II Wojna Światowa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0" y="1744920"/>
            <a:ext cx="8494560" cy="3398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15000"/>
              </a:lnSpc>
              <a:spcAft>
                <a:spcPts val="1599"/>
              </a:spcAft>
              <a:buNone/>
              <a:tabLst>
                <a:tab algn="l" pos="0"/>
              </a:tabLst>
            </a:pPr>
            <a:r>
              <a:rPr b="0" lang="pl" sz="1800" spc="-1" strike="noStrike">
                <a:solidFill>
                  <a:srgbClr val="31394d"/>
                </a:solidFill>
                <a:highlight>
                  <a:srgbClr val="ffffff"/>
                </a:highlight>
                <a:latin typeface="Arial"/>
                <a:ea typeface="Arial"/>
              </a:rPr>
              <a:t>Janusz Różewicz starszy brat Tadeusza od początków wojny pracował w konspiracji pod pseudonimami „Gustaw” i „Zbych”, a w 1942 zaprzysiągł Tadeusza w Armii Krajowej (pseudonim „Satyr”). Tadeusz Różewicz szkolił się przez pół roku, a w 1943 przeniesiono go do oddziałów leśnych. Walczył z bronią w ręku od 26 czerwca 1943 do 3 listopada 1944 na terenie powiatów radomszczańskiego, koneckiego, włoszczowskiego, opoczyńskiego i częstochowskiego. Pisał wiersze i zajmował się dziennikarstwem (prowadził pismo „Czyn Zbrojny”). Jego poezja była tak podziwiana przez partyzantów, że dowódca oddziału odkomenderował go na tydzień do napisania większego tekstu.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" name="Google Shape;115;p19" descr=""/>
          <p:cNvPicPr/>
          <p:nvPr/>
        </p:nvPicPr>
        <p:blipFill>
          <a:blip r:embed="rId1"/>
          <a:stretch/>
        </p:blipFill>
        <p:spPr>
          <a:xfrm>
            <a:off x="6322680" y="124920"/>
            <a:ext cx="2462760" cy="146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36440" y="-65160"/>
            <a:ext cx="3559320" cy="1373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" sz="2800" spc="-1" strike="noStrike">
                <a:solidFill>
                  <a:srgbClr val="ffffff"/>
                </a:solidFill>
                <a:latin typeface="Merriweather"/>
                <a:ea typeface="Merriweather"/>
              </a:rPr>
              <a:t>Awangarda Krakowska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0" y="1782360"/>
            <a:ext cx="8494560" cy="27039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15000"/>
              </a:lnSpc>
              <a:spcAft>
                <a:spcPts val="1599"/>
              </a:spcAft>
              <a:buNone/>
              <a:tabLst>
                <a:tab algn="l" pos="0"/>
              </a:tabLst>
            </a:pPr>
            <a:r>
              <a:rPr b="0" lang="pl" sz="1800" spc="-1" strike="noStrike">
                <a:solidFill>
                  <a:srgbClr val="31394d"/>
                </a:solidFill>
                <a:highlight>
                  <a:srgbClr val="ffffff"/>
                </a:highlight>
                <a:latin typeface="Arial"/>
                <a:ea typeface="Arial"/>
              </a:rPr>
              <a:t>W 1945 Różewicz mieszkał w Częstochowie, współtworząc środowisko inteligenckie w tym mieście. 8 lipca debiutował w miejscowym piśmie literacko-artystycznym „Głos Narodu” satyrycznym wierszem </a:t>
            </a:r>
            <a:r>
              <a:rPr b="0" i="1" lang="pl" sz="1800" spc="-1" strike="noStrike">
                <a:solidFill>
                  <a:srgbClr val="31394d"/>
                </a:solidFill>
                <a:highlight>
                  <a:srgbClr val="ffffff"/>
                </a:highlight>
                <a:latin typeface="Arial"/>
                <a:ea typeface="Arial"/>
              </a:rPr>
              <a:t>Figa z Unry</a:t>
            </a:r>
            <a:r>
              <a:rPr b="0" lang="pl" sz="1800" spc="-1" strike="noStrike">
                <a:solidFill>
                  <a:srgbClr val="31394d"/>
                </a:solidFill>
                <a:highlight>
                  <a:srgbClr val="ffffff"/>
                </a:highlight>
                <a:latin typeface="Arial"/>
                <a:ea typeface="Arial"/>
              </a:rPr>
              <a:t>. Juliana Przybosia poznał w redakcji czołowego tygodnika literackiego „Odrodzenie”. Zainteresowany młodym poetą Przyboś czym prędzej ściągnął go do Krakowa. Tam Tadeusz zdał maturę i został studentem historii sztuki na Uniwersytecie Jagiellońskim, jednak studiów nie ukończył. Wszedł do grupy młodej Neoawangardy Krakowskiej. Przyjaźnił się z takimi postaciami polskiej kultury, jak Tadeusz Kantor, Jerzy Nowosielski, Kazimierz Mikulski, Andrzej Wróblewski, Andrzej Wajda.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8" name="Google Shape;122;p20" descr=""/>
          <p:cNvPicPr/>
          <p:nvPr/>
        </p:nvPicPr>
        <p:blipFill>
          <a:blip r:embed="rId1"/>
          <a:stretch/>
        </p:blipFill>
        <p:spPr>
          <a:xfrm>
            <a:off x="6953400" y="0"/>
            <a:ext cx="2190240" cy="1759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23840" y="-65160"/>
            <a:ext cx="3559320" cy="1373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" sz="2800" spc="-1" strike="noStrike">
                <a:solidFill>
                  <a:srgbClr val="ffffff"/>
                </a:solidFill>
                <a:latin typeface="Merriweather"/>
                <a:ea typeface="Merriweather"/>
              </a:rPr>
              <a:t>Awangarda Krakowska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0" y="1744920"/>
            <a:ext cx="8494560" cy="27039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1" name="Google Shape;129;p21" descr=""/>
          <p:cNvPicPr/>
          <p:nvPr/>
        </p:nvPicPr>
        <p:blipFill>
          <a:blip r:embed="rId1"/>
          <a:stretch/>
        </p:blipFill>
        <p:spPr>
          <a:xfrm>
            <a:off x="324360" y="1920600"/>
            <a:ext cx="4357080" cy="3265920"/>
          </a:xfrm>
          <a:prstGeom prst="rect">
            <a:avLst/>
          </a:prstGeom>
          <a:ln w="0">
            <a:noFill/>
          </a:ln>
        </p:spPr>
      </p:pic>
      <p:pic>
        <p:nvPicPr>
          <p:cNvPr id="112" name="Google Shape;130;p21" descr=""/>
          <p:cNvPicPr/>
          <p:nvPr/>
        </p:nvPicPr>
        <p:blipFill>
          <a:blip r:embed="rId2"/>
          <a:srcRect l="3854" t="3854" r="5321" b="5560"/>
          <a:stretch/>
        </p:blipFill>
        <p:spPr>
          <a:xfrm>
            <a:off x="5008320" y="2571840"/>
            <a:ext cx="1463760" cy="2044440"/>
          </a:xfrm>
          <a:prstGeom prst="rect">
            <a:avLst/>
          </a:prstGeom>
          <a:ln w="0">
            <a:noFill/>
          </a:ln>
        </p:spPr>
      </p:pic>
      <p:pic>
        <p:nvPicPr>
          <p:cNvPr id="113" name="Google Shape;131;p21" descr=""/>
          <p:cNvPicPr/>
          <p:nvPr/>
        </p:nvPicPr>
        <p:blipFill>
          <a:blip r:embed="rId3"/>
          <a:stretch/>
        </p:blipFill>
        <p:spPr>
          <a:xfrm>
            <a:off x="6332400" y="1371600"/>
            <a:ext cx="2811240" cy="1819800"/>
          </a:xfrm>
          <a:prstGeom prst="rect">
            <a:avLst/>
          </a:prstGeom>
          <a:ln w="0">
            <a:noFill/>
          </a:ln>
        </p:spPr>
      </p:pic>
      <p:pic>
        <p:nvPicPr>
          <p:cNvPr id="114" name="Google Shape;132;p21" descr=""/>
          <p:cNvPicPr/>
          <p:nvPr/>
        </p:nvPicPr>
        <p:blipFill>
          <a:blip r:embed="rId4"/>
          <a:stretch/>
        </p:blipFill>
        <p:spPr>
          <a:xfrm>
            <a:off x="7030800" y="3108960"/>
            <a:ext cx="1463760" cy="190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86480" y="-115200"/>
            <a:ext cx="3559320" cy="1373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" sz="2800" spc="-1" strike="noStrike">
                <a:solidFill>
                  <a:srgbClr val="ffffff"/>
                </a:solidFill>
                <a:latin typeface="Merriweather"/>
                <a:ea typeface="Merriweather"/>
              </a:rPr>
              <a:t>Nagrody i wyróżnienia 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0" y="1719720"/>
            <a:ext cx="8494560" cy="41259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marL="457200" indent="-343080">
              <a:lnSpc>
                <a:spcPct val="115000"/>
              </a:lnSpc>
              <a:spcBef>
                <a:spcPts val="1400"/>
              </a:spcBef>
              <a:buClr>
                <a:srgbClr val="31394d"/>
              </a:buClr>
              <a:buFont typeface="Arial"/>
              <a:buAutoNum type="arabicPeriod"/>
            </a:pPr>
            <a:r>
              <a:rPr b="0" lang="pl" sz="1800" spc="-1" strike="noStrike">
                <a:solidFill>
                  <a:srgbClr val="31394d"/>
                </a:solidFill>
                <a:highlight>
                  <a:srgbClr val="ffffff"/>
                </a:highlight>
                <a:latin typeface="Arial"/>
                <a:ea typeface="Arial"/>
              </a:rPr>
              <a:t>1991 – doktorat honoris causa Uniwersytetu Wrocławskiego,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31394d"/>
              </a:buClr>
              <a:buFont typeface="Arial"/>
              <a:buAutoNum type="arabicPeriod"/>
            </a:pPr>
            <a:r>
              <a:rPr b="0" lang="pl" sz="1800" spc="-1" strike="noStrike">
                <a:solidFill>
                  <a:srgbClr val="31394d"/>
                </a:solidFill>
                <a:highlight>
                  <a:srgbClr val="ffffff"/>
                </a:highlight>
                <a:latin typeface="Arial"/>
                <a:ea typeface="Arial"/>
              </a:rPr>
              <a:t>1999 – doktorat honoris causa Uniwersytetu Śląskiego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31394d"/>
              </a:buClr>
              <a:buFont typeface="Arial"/>
              <a:buAutoNum type="arabicPeriod"/>
            </a:pPr>
            <a:r>
              <a:rPr b="0" lang="pl" sz="1800" spc="-1" strike="noStrike">
                <a:solidFill>
                  <a:srgbClr val="31394d"/>
                </a:solidFill>
                <a:highlight>
                  <a:srgbClr val="ffffff"/>
                </a:highlight>
                <a:latin typeface="Arial"/>
                <a:ea typeface="Arial"/>
              </a:rPr>
              <a:t>2000 – doktorat honoris causa Uniwersytetu Opolskiego i Uniwersytetu Jagiellońskiego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31394d"/>
              </a:buClr>
              <a:buFont typeface="Arial"/>
              <a:buAutoNum type="arabicPeriod"/>
            </a:pPr>
            <a:r>
              <a:rPr b="0" lang="pl" sz="1800" spc="-1" strike="noStrike">
                <a:solidFill>
                  <a:srgbClr val="31394d"/>
                </a:solidFill>
                <a:highlight>
                  <a:srgbClr val="ffffff"/>
                </a:highlight>
                <a:latin typeface="Arial"/>
                <a:ea typeface="Arial"/>
              </a:rPr>
              <a:t>2001 – doktorat honoris causa Uniwersytetu Warszawskiego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31394d"/>
              </a:buClr>
              <a:buFont typeface="Arial"/>
              <a:buAutoNum type="arabicPeriod"/>
            </a:pPr>
            <a:r>
              <a:rPr b="0" lang="pl" sz="1800" spc="-1" strike="noStrike">
                <a:solidFill>
                  <a:srgbClr val="31394d"/>
                </a:solidFill>
                <a:highlight>
                  <a:srgbClr val="ffffff"/>
                </a:highlight>
                <a:latin typeface="Arial"/>
                <a:ea typeface="Arial"/>
              </a:rPr>
              <a:t>2006 -dyplom doktora honoris causa Uniwersytetu Gdańskiego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31394d"/>
              </a:buClr>
              <a:buFont typeface="Arial"/>
              <a:buAutoNum type="arabicPeriod"/>
            </a:pPr>
            <a:r>
              <a:rPr b="0" lang="pl" sz="1800" spc="-1" strike="noStrike">
                <a:solidFill>
                  <a:srgbClr val="31394d"/>
                </a:solidFill>
                <a:highlight>
                  <a:srgbClr val="ffffff"/>
                </a:highlight>
                <a:latin typeface="Arial"/>
                <a:ea typeface="Arial"/>
              </a:rPr>
              <a:t>2008 – Złoty Wawrzyn Olimpijski 2008 w kategorii poezja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31394d"/>
              </a:buClr>
              <a:buFont typeface="Arial"/>
              <a:buAutoNum type="arabicPeriod"/>
            </a:pPr>
            <a:r>
              <a:rPr b="0" lang="pl" sz="1800" spc="-1" strike="noStrike">
                <a:solidFill>
                  <a:srgbClr val="31394d"/>
                </a:solidFill>
                <a:highlight>
                  <a:srgbClr val="ffffff"/>
                </a:highlight>
                <a:latin typeface="Arial"/>
                <a:ea typeface="Arial"/>
              </a:rPr>
              <a:t>2008 rok Europejska Nagroda Literacka w Strasburgu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31394d"/>
              </a:buClr>
              <a:buFont typeface="Arial"/>
              <a:buAutoNum type="arabicPeriod"/>
            </a:pPr>
            <a:r>
              <a:rPr b="0" lang="pl" sz="1800" spc="-1" strike="noStrike">
                <a:solidFill>
                  <a:srgbClr val="31394d"/>
                </a:solidFill>
                <a:highlight>
                  <a:srgbClr val="ffffff"/>
                </a:highlight>
                <a:latin typeface="Arial"/>
                <a:ea typeface="Arial"/>
              </a:rPr>
              <a:t>„</a:t>
            </a:r>
            <a:r>
              <a:rPr b="0" lang="pl" sz="1800" spc="-1" strike="noStrike">
                <a:solidFill>
                  <a:srgbClr val="31394d"/>
                </a:solidFill>
                <a:highlight>
                  <a:srgbClr val="ffffff"/>
                </a:highlight>
                <a:latin typeface="Arial"/>
                <a:ea typeface="Arial"/>
              </a:rPr>
              <a:t>Silesius” – wrocławska nagroda poetycka literatury środkowoeuropejskiej i wschodniej. I wiele innych..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40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400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23840" y="-303480"/>
            <a:ext cx="3559320" cy="1373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" sz="2800" spc="-1" strike="noStrike">
                <a:solidFill>
                  <a:srgbClr val="ffffff"/>
                </a:solidFill>
                <a:latin typeface="Merriweather"/>
                <a:ea typeface="Merriweather"/>
              </a:rPr>
              <a:t>Upamiętnienie 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0" y="1732320"/>
            <a:ext cx="8494560" cy="27039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15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pl" sz="1800" spc="-1" strike="noStrike">
                <a:solidFill>
                  <a:srgbClr val="31394d"/>
                </a:solidFill>
                <a:highlight>
                  <a:srgbClr val="ffffff"/>
                </a:highlight>
                <a:latin typeface="Arial"/>
                <a:ea typeface="Arial"/>
              </a:rPr>
              <a:t>Uchwałą Sejmu RP IX kadencji z 27 listopada 2020 zdecydowano o ustanowieniu roku 2021 Rokiem Tadeusza Różewicza w 100. rocznicę urodzin. Patronom roku 2021 poświęcono wydanie specjalne Kroniki Sejmowej.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pl" sz="1800" spc="-1" strike="noStrike">
                <a:solidFill>
                  <a:srgbClr val="31394d"/>
                </a:solidFill>
                <a:highlight>
                  <a:srgbClr val="ffffff"/>
                </a:highlight>
                <a:latin typeface="Arial"/>
                <a:ea typeface="Arial"/>
              </a:rPr>
              <a:t>9 października 2021 w Muzeum Pana Tadeusza otwarto wystawę stałą "Pan Tadeusz Różewicz", opartą o archiwum i zbiory Tadeusza Różewicza przekazane przez Gminę Wrocław Zakładowi Narodowemu im. Ossolińskich.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9" name="Google Shape;145;p23" descr=""/>
          <p:cNvPicPr/>
          <p:nvPr/>
        </p:nvPicPr>
        <p:blipFill>
          <a:blip r:embed="rId1"/>
          <a:stretch/>
        </p:blipFill>
        <p:spPr>
          <a:xfrm>
            <a:off x="6242040" y="0"/>
            <a:ext cx="2901600" cy="1747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LibreOffice/7.3.4.2$Windows_X86_64 LibreOffice_project/728fec16bd5f605073805c3c9e7c4212a0120dc5</Application>
  <AppVersion>15.0000</AppVersion>
  <Words>572</Words>
  <Paragraphs>27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pl-PL</dc:language>
  <cp:lastModifiedBy/>
  <dcterms:modified xsi:type="dcterms:W3CDTF">2022-06-14T21:50:14Z</dcterms:modified>
  <cp:revision>3</cp:revision>
  <dc:subject/>
  <dc:title>Tadeusz Różewicz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10</vt:i4>
  </property>
  <property fmtid="{D5CDD505-2E9C-101B-9397-08002B2CF9AE}" pid="3" name="PresentationFormat">
    <vt:lpwstr>Pokaz na ekranie (16:9)</vt:lpwstr>
  </property>
  <property fmtid="{D5CDD505-2E9C-101B-9397-08002B2CF9AE}" pid="4" name="Slides">
    <vt:i4>10</vt:i4>
  </property>
</Properties>
</file>