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108" d="100"/>
          <a:sy n="108" d="100"/>
        </p:scale>
        <p:origin x="714" y="1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6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25.05.2022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25.05.2022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2.sv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svg"/><Relationship Id="rId7" Type="http://schemas.openxmlformats.org/officeDocument/2006/relationships/image" Target="../media/image3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34.svg"/><Relationship Id="rId10" Type="http://schemas.openxmlformats.org/officeDocument/2006/relationships/slide" Target="slide2.xml"/><Relationship Id="rId4" Type="http://schemas.openxmlformats.org/officeDocument/2006/relationships/image" Target="../media/image33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6.jpeg"/><Relationship Id="rId7" Type="http://schemas.openxmlformats.org/officeDocument/2006/relationships/image" Target="../media/image38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8.sv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4.svg"/><Relationship Id="rId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image" Target="../media/image12.svg"/><Relationship Id="rId12" Type="http://schemas.openxmlformats.org/officeDocument/2006/relationships/image" Target="../media/image4.sv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slide" Target="slide12.xml"/><Relationship Id="rId10" Type="http://schemas.openxmlformats.org/officeDocument/2006/relationships/slide" Target="slide2.xml"/><Relationship Id="rId4" Type="http://schemas.openxmlformats.org/officeDocument/2006/relationships/slide" Target="slide13.xml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deusz Różewicz – poeta, dramaturg, prozaik - Proanima.pl">
            <a:extLst>
              <a:ext uri="{FF2B5EF4-FFF2-40B4-BE49-F238E27FC236}">
                <a16:creationId xmlns:a16="http://schemas.microsoft.com/office/drawing/2014/main" id="{09DF1E10-4224-5181-87F2-85B74BE9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260648"/>
            <a:ext cx="2941216" cy="439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Tadeusz Różewicz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1924" y="4910322"/>
            <a:ext cx="3744415" cy="1066800"/>
          </a:xfrm>
        </p:spPr>
        <p:txBody>
          <a:bodyPr rtlCol="0">
            <a:normAutofit/>
          </a:bodyPr>
          <a:lstStyle/>
          <a:p>
            <a:pPr rtl="0"/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 poeta, dramaturg, prozaik, scenarzysta z pokolenia Kolumbów</a:t>
            </a:r>
          </a:p>
        </p:txBody>
      </p:sp>
      <p:pic>
        <p:nvPicPr>
          <p:cNvPr id="5" name="Grafika 4" descr="Kwiatowe ułożenie jako ozdobny">
            <a:extLst>
              <a:ext uri="{FF2B5EF4-FFF2-40B4-BE49-F238E27FC236}">
                <a16:creationId xmlns:a16="http://schemas.microsoft.com/office/drawing/2014/main" id="{6AD80512-54E1-D4AE-FEAE-AB0AEB1A0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8082" y="-886554"/>
            <a:ext cx="6858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6637AA0-2E51-6574-9CE5-50D8B09ADE48}"/>
              </a:ext>
            </a:extLst>
          </p:cNvPr>
          <p:cNvSpPr txBox="1"/>
          <p:nvPr/>
        </p:nvSpPr>
        <p:spPr>
          <a:xfrm>
            <a:off x="8110636" y="4694892"/>
            <a:ext cx="37444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ur. 09.10.1921 r. - Radomsko</a:t>
            </a:r>
          </a:p>
          <a:p>
            <a:pPr>
              <a:lnSpc>
                <a:spcPct val="90000"/>
              </a:lnSpc>
            </a:pPr>
            <a:r>
              <a:rPr lang="pl-PL" dirty="0"/>
              <a:t>zm. 24.04.2014 r. - Wrocław</a:t>
            </a:r>
          </a:p>
        </p:txBody>
      </p:sp>
      <p:sp>
        <p:nvSpPr>
          <p:cNvPr id="4" name="Przycisk akcji: Przejdź do strony głównej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66D514A-B995-3368-93E2-6B82B0AB0B7F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Przycisk akcji: Przejdź dalej lub Następny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F1CB74-4924-0A0D-B6CE-B557D52CBB47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7C485E9-06D8-48AB-A2FC-E2EE935A75C3}"/>
              </a:ext>
            </a:extLst>
          </p:cNvPr>
          <p:cNvSpPr txBox="1"/>
          <p:nvPr/>
        </p:nvSpPr>
        <p:spPr>
          <a:xfrm rot="16200000">
            <a:off x="1448850" y="-926438"/>
            <a:ext cx="1514261" cy="37444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ZBIORY OPOWIADAŃ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F58EF48F-05FF-9498-3F00-BE0700257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266829" y="788501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D7724C7-0D91-DB07-E7B6-96107F100F22}"/>
              </a:ext>
            </a:extLst>
          </p:cNvPr>
          <p:cNvSpPr txBox="1"/>
          <p:nvPr/>
        </p:nvSpPr>
        <p:spPr>
          <a:xfrm>
            <a:off x="604151" y="1844824"/>
            <a:ext cx="8239756" cy="436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1955 – </a:t>
            </a:r>
            <a:r>
              <a:rPr lang="pl-PL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Opadły liście z drzew</a:t>
            </a:r>
            <a:endParaRPr lang="pl-PL" sz="32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 – 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Przerwany egzamin</a:t>
            </a:r>
            <a:endParaRPr lang="pl-PL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1966 – </a:t>
            </a:r>
            <a:r>
              <a:rPr lang="pl-PL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Wycieczka do muzeum</a:t>
            </a:r>
            <a:endParaRPr lang="pl-PL" sz="32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1970 – 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Śmierć w starych dekoracjach</a:t>
            </a:r>
            <a:endParaRPr lang="pl-PL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1975 – </a:t>
            </a:r>
            <a:r>
              <a:rPr lang="pl-PL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Wędrówka Wędrowca</a:t>
            </a:r>
            <a:endParaRPr lang="pl-PL" sz="32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1979 – 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Próba rekonstrukcji</a:t>
            </a:r>
            <a:endParaRPr lang="pl-PL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1983 – </a:t>
            </a:r>
            <a:r>
              <a:rPr lang="pl-PL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 kwiaty</a:t>
            </a:r>
            <a:endParaRPr lang="pl-PL" sz="32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 – 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Flagi</a:t>
            </a:r>
            <a:endParaRPr lang="pl-PL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a 5" descr="Kufel wypełnione przez materiały biurowe">
            <a:extLst>
              <a:ext uri="{FF2B5EF4-FFF2-40B4-BE49-F238E27FC236}">
                <a16:creationId xmlns:a16="http://schemas.microsoft.com/office/drawing/2014/main" id="{C842DBFC-05CF-924F-027C-390E5FFBB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1686" y="-243408"/>
            <a:ext cx="3789040" cy="3789040"/>
          </a:xfrm>
          <a:prstGeom prst="rect">
            <a:avLst/>
          </a:prstGeom>
        </p:spPr>
      </p:pic>
      <p:sp>
        <p:nvSpPr>
          <p:cNvPr id="7" name="Przycisk akcji: Przejdź do strony głównej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8CE7CFD-AF77-DB7A-0623-63D19CE216D8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Przycisk akcji: Przejdź dalej lub Następny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079196-F7DF-45F0-0098-E87E7212DF65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zycisk akcji: Przejdź wstecz lub Poprzedni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63D028-C15A-2554-C458-9C5BCEA62125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 descr="jabłoń">
            <a:extLst>
              <a:ext uri="{FF2B5EF4-FFF2-40B4-BE49-F238E27FC236}">
                <a16:creationId xmlns:a16="http://schemas.microsoft.com/office/drawing/2014/main" id="{D59C201E-12A6-84CF-00A2-942E361F0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1182" y="3789040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0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2060B71-DE76-AE0F-C4CC-681311E8BE58}"/>
              </a:ext>
            </a:extLst>
          </p:cNvPr>
          <p:cNvSpPr txBox="1"/>
          <p:nvPr/>
        </p:nvSpPr>
        <p:spPr>
          <a:xfrm rot="16200000">
            <a:off x="2894721" y="-1496791"/>
            <a:ext cx="1514261" cy="48851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ZBIORY WIERSZY </a:t>
            </a:r>
          </a:p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POEMATY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CAB7D546-575C-DA22-696F-770D4EB6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18" y="788501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C207FE-DB83-166F-FEE7-ABA4255B4CDF}"/>
              </a:ext>
            </a:extLst>
          </p:cNvPr>
          <p:cNvSpPr txBox="1"/>
          <p:nvPr/>
        </p:nvSpPr>
        <p:spPr>
          <a:xfrm>
            <a:off x="261764" y="1556792"/>
            <a:ext cx="9217024" cy="73281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1944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Echa leśne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1946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łyżce wody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1947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Niepokój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(zawiera m.in. wiersz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Ocalony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1948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Czerwona rękawiczka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1950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Pięć poematów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1951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Czas, który idzie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1952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Wiersze i obrazy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1954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Równina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1955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Srebrny kłos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(zawiera m.in. wiersz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Przepaść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1956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Poemat otwarty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1958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Formy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(zawiera m.in. wiersz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 do ludożerców)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Rozmowa z księciem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1961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Zielona róża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(wiersze wydane razem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 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dramatem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Kartoteka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1961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Głos Anonima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(zawiera poemat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 in </a:t>
            </a:r>
            <a:r>
              <a:rPr lang="pl-PL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Arcadia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ego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1962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Nic w płaszczu Prospera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1964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Twarz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1968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Spadanie, Non-stop-show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(poemat)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1968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Twarz trzecia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1969 – </a:t>
            </a:r>
            <a:r>
              <a:rPr lang="pl-PL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Regio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1973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Poezja, dramat, proza</a:t>
            </a: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(wybór)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1974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Wiersze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1977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Duszyczka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1987 – 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Poezje</a:t>
            </a:r>
            <a:endParaRPr lang="pl-PL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a 5" descr="Stos książek z gruszkiem">
            <a:extLst>
              <a:ext uri="{FF2B5EF4-FFF2-40B4-BE49-F238E27FC236}">
                <a16:creationId xmlns:a16="http://schemas.microsoft.com/office/drawing/2014/main" id="{C842F6C7-0F1E-ECC2-7B8F-C34D5226A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0596" y="940098"/>
            <a:ext cx="5489848" cy="5489848"/>
          </a:xfrm>
          <a:prstGeom prst="rect">
            <a:avLst/>
          </a:prstGeom>
        </p:spPr>
      </p:pic>
      <p:sp>
        <p:nvSpPr>
          <p:cNvPr id="7" name="Przycisk akcji: Przejdź do strony głównej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00A7382-D688-A574-8704-CAF692E1219D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Przycisk akcji: Przejdź dalej lub Następny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3C4FC1-1706-2EEE-3C14-46AA2326B329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zycisk akcji: Przejdź wstecz lub Poprzedni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4084F87-2DAF-6639-0A2F-4BE274544A36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837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80CD473-025E-ACBF-90D7-4733A65CACF7}"/>
              </a:ext>
            </a:extLst>
          </p:cNvPr>
          <p:cNvSpPr txBox="1"/>
          <p:nvPr/>
        </p:nvSpPr>
        <p:spPr>
          <a:xfrm rot="16200000">
            <a:off x="1803561" y="-1353156"/>
            <a:ext cx="849463" cy="39330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SCENARIUSZE</a:t>
            </a:r>
            <a:endParaRPr lang="pl-PL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E94AFB61-75BC-9A05-0749-2C3900972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35283" y="156172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952E06A-0D7A-DB08-93E7-2669CD560EE6}"/>
              </a:ext>
            </a:extLst>
          </p:cNvPr>
          <p:cNvSpPr txBox="1"/>
          <p:nvPr/>
        </p:nvSpPr>
        <p:spPr>
          <a:xfrm>
            <a:off x="387540" y="1038104"/>
            <a:ext cx="8095486" cy="595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Wspólnie z Kornelem Filipowiczem: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1956 – Trzy kobiety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1959 – Miejsce na ziemi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1962 – Głos z tamtego świata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1966 – Piekło i niebo</a:t>
            </a:r>
          </a:p>
          <a:p>
            <a:pPr algn="l"/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Wspólnie ze Stanisławem Różewiczem: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1961 – Świadectwo urodzenia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1964 – Echo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1967 – Mąż pod łóżkiem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1968 – Samotność we dwoje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1973 – Drzwi w murze</a:t>
            </a:r>
          </a:p>
          <a:p>
            <a:pPr>
              <a:lnSpc>
                <a:spcPct val="90000"/>
              </a:lnSpc>
            </a:pP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a 5" descr="Tworzenie wykresów i notatek z ołówkiem na papierze">
            <a:extLst>
              <a:ext uri="{FF2B5EF4-FFF2-40B4-BE49-F238E27FC236}">
                <a16:creationId xmlns:a16="http://schemas.microsoft.com/office/drawing/2014/main" id="{D63A30C3-DEFD-3813-FBE0-61545F632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3690" y="590367"/>
            <a:ext cx="2843808" cy="2843808"/>
          </a:xfrm>
          <a:prstGeom prst="rect">
            <a:avLst/>
          </a:prstGeom>
        </p:spPr>
      </p:pic>
      <p:pic>
        <p:nvPicPr>
          <p:cNvPr id="10" name="Grafika 9" descr="Dramat z wypełnieniem pełnym">
            <a:extLst>
              <a:ext uri="{FF2B5EF4-FFF2-40B4-BE49-F238E27FC236}">
                <a16:creationId xmlns:a16="http://schemas.microsoft.com/office/drawing/2014/main" id="{01FDB66F-A9F7-1C86-1CB5-AD4641B03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5581">
            <a:off x="7296752" y="4329948"/>
            <a:ext cx="1872208" cy="1872208"/>
          </a:xfrm>
          <a:prstGeom prst="rect">
            <a:avLst/>
          </a:prstGeom>
        </p:spPr>
      </p:pic>
      <p:sp>
        <p:nvSpPr>
          <p:cNvPr id="11" name="Przycisk akcji: Przejdź do strony głównej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7FA6548-DCCB-698E-E935-59C535B72D76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Przycisk akcji: Przejdź dalej lub Następny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1E14AF7-F563-F9BB-A28C-E0A88281C25F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zycisk akcji: Przejdź wstecz lub Poprzedni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BA4A855-0D05-771E-0E74-B8B9C899A520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888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6B94E2B-D154-4890-B1BB-65C85C4B8DAA}"/>
              </a:ext>
            </a:extLst>
          </p:cNvPr>
          <p:cNvSpPr txBox="1"/>
          <p:nvPr/>
        </p:nvSpPr>
        <p:spPr>
          <a:xfrm rot="16200000">
            <a:off x="2997893" y="-1539377"/>
            <a:ext cx="849463" cy="43054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DRAMATY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D36B198B-838F-0B7E-A84B-5B6339B1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764" y="156171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7554077-02DA-90BA-B484-EF3C53C6E9A6}"/>
              </a:ext>
            </a:extLst>
          </p:cNvPr>
          <p:cNvSpPr txBox="1"/>
          <p:nvPr/>
        </p:nvSpPr>
        <p:spPr>
          <a:xfrm>
            <a:off x="261765" y="1038103"/>
            <a:ext cx="9361039" cy="70727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Kartoteka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1962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Grupa Laokoona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1964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Świadkowie albo </a:t>
            </a:r>
          </a:p>
          <a:p>
            <a:pPr algn="l"/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Nasza mała stabilizacja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1965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Wyszedł z domu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1965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Śmieszny staruszek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1967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Spaghetti i miecz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1969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Stara kobieta wysiaduje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1970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 przerywany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1971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Rajski ogródek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1972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czworakach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1975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Białe małżeństwo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1977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Odejście głodomora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1979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Przyrost naturalny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1979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Śmierć w starych dekoracjach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1979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piachu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1982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Pułapka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1997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Kartoteka rozrzucona</a:t>
            </a: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– finał 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Nagrody Literackiej „Nike”</a:t>
            </a: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b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1998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1997 – 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Palacz</a:t>
            </a:r>
            <a:endParaRPr lang="pl-PL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a 5" descr="Dramat z wypełnieniem pełnym">
            <a:extLst>
              <a:ext uri="{FF2B5EF4-FFF2-40B4-BE49-F238E27FC236}">
                <a16:creationId xmlns:a16="http://schemas.microsoft.com/office/drawing/2014/main" id="{8ABE9660-A603-5299-66B2-10643BD9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52991">
            <a:off x="9410676" y="2338309"/>
            <a:ext cx="1872208" cy="1872208"/>
          </a:xfrm>
          <a:prstGeom prst="rect">
            <a:avLst/>
          </a:prstGeom>
        </p:spPr>
      </p:pic>
      <p:pic>
        <p:nvPicPr>
          <p:cNvPr id="8" name="Grafika 7" descr="Kształt — narożnik organiczny">
            <a:extLst>
              <a:ext uri="{FF2B5EF4-FFF2-40B4-BE49-F238E27FC236}">
                <a16:creationId xmlns:a16="http://schemas.microsoft.com/office/drawing/2014/main" id="{5FE62D75-1FBB-497A-29CB-C3ADAF0B9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7616825" y="-30333"/>
            <a:ext cx="4572000" cy="4572000"/>
          </a:xfrm>
          <a:prstGeom prst="rect">
            <a:avLst/>
          </a:prstGeom>
        </p:spPr>
      </p:pic>
      <p:pic>
        <p:nvPicPr>
          <p:cNvPr id="10" name="Grafika 9" descr="Rozproszenie małych okręgów">
            <a:extLst>
              <a:ext uri="{FF2B5EF4-FFF2-40B4-BE49-F238E27FC236}">
                <a16:creationId xmlns:a16="http://schemas.microsoft.com/office/drawing/2014/main" id="{7DF4FD42-D743-6C77-7DCD-8D7680F45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6820" y="-603448"/>
            <a:ext cx="2808312" cy="2808312"/>
          </a:xfrm>
          <a:prstGeom prst="rect">
            <a:avLst/>
          </a:prstGeom>
        </p:spPr>
      </p:pic>
      <p:sp>
        <p:nvSpPr>
          <p:cNvPr id="12" name="Przycisk akcji: Przejdź do strony głównej 1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027FC3B-0AE9-675B-96ED-1BAE78F143E7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Przycisk akcji: Przejdź dalej lub Następny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E81878-3A63-F1D8-D506-71523A76A36A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zycisk akcji: Przejdź wstecz lub Poprzedni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F43E9B-AAE9-5C09-5984-0BB80BB73C0B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iedem małych łańcuchów">
            <a:extLst>
              <a:ext uri="{FF2B5EF4-FFF2-40B4-BE49-F238E27FC236}">
                <a16:creationId xmlns:a16="http://schemas.microsoft.com/office/drawing/2014/main" id="{0A812F9C-93E3-3A2A-1D64-2F2968769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4730" y="4437112"/>
            <a:ext cx="2600082" cy="26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3F151F-8BAB-FD65-F6B4-A952F2AB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332656"/>
            <a:ext cx="2934072" cy="3912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6B952EE-BBA3-EA6E-3CDC-F3D515C6294F}"/>
              </a:ext>
            </a:extLst>
          </p:cNvPr>
          <p:cNvSpPr txBox="1"/>
          <p:nvPr/>
        </p:nvSpPr>
        <p:spPr>
          <a:xfrm>
            <a:off x="8614692" y="4244752"/>
            <a:ext cx="333741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Grób Tadeusza Różewicza na cmentarzu ewangelickim w Karpaczu.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8613D8-D313-A857-6A27-2D603AF4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2555354" cy="336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07EA1B-216A-9F65-72FE-20834DB89AC0}"/>
              </a:ext>
            </a:extLst>
          </p:cNvPr>
          <p:cNvSpPr txBox="1"/>
          <p:nvPr/>
        </p:nvSpPr>
        <p:spPr>
          <a:xfrm>
            <a:off x="261764" y="3456868"/>
            <a:ext cx="25553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Inskrypcja wiersza „Pisałem” na elewacji budynku przy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Oude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Vest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79 w Lejdzie.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2B2DBB-A392-A293-F199-79F6A8410FA5}"/>
              </a:ext>
            </a:extLst>
          </p:cNvPr>
          <p:cNvSpPr txBox="1"/>
          <p:nvPr/>
        </p:nvSpPr>
        <p:spPr>
          <a:xfrm>
            <a:off x="2979601" y="507497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Upamiętnienie Tadeusza Różewicza: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Uchwałą Sejmu RP IX kadencji z 27 listopada 2022 zdecydowano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ustanowieniu roku 2021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Rokiem Tadeusza Różewicza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100 rocznicę urodzin.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Patronom roku 2021, w tym Różewiczowi 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Poświęcono wydanie specjalne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Kroniki Sejmowej.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816034-00FC-2036-28D3-31C472A10E14}"/>
              </a:ext>
            </a:extLst>
          </p:cNvPr>
          <p:cNvSpPr txBox="1"/>
          <p:nvPr/>
        </p:nvSpPr>
        <p:spPr>
          <a:xfrm>
            <a:off x="2979600" y="3229089"/>
            <a:ext cx="5472608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Tadeusz Różewicz otrzymał m.in. odznaczenia takie jak: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Krzyż Wielki Orderu Odrodzenia Polski</a:t>
            </a:r>
            <a: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b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(11 listopada 1996)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Order Sztandaru Pracy II klasy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(1977)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całokształt twórczości literackiej”</a:t>
            </a:r>
            <a:endParaRPr lang="pl-PL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Złoty Krzyż Zasługi</a:t>
            </a:r>
            <a: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(19 lipca 1955)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 Wojska Polskiego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(1948)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Krzyż Armii Krajowej</a:t>
            </a:r>
            <a: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(1974)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Złoty Medal „Zasłużony Kulturze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Gloria Artis”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(22 marca 2009)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Order Ecce Homo</a:t>
            </a:r>
            <a:r>
              <a:rPr lang="pl-PL" sz="1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(2000) </a:t>
            </a:r>
            <a:r>
              <a:rPr lang="pl-PL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poezję, </a:t>
            </a:r>
            <a:br>
              <a:rPr lang="pl-PL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która „dotyka serc i rzeczy...” (Poetyka)</a:t>
            </a:r>
            <a:endParaRPr lang="pl-PL" sz="16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odznaka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Akcji „Burza” 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(15 sierpnia 1981)</a:t>
            </a:r>
          </a:p>
          <a:p>
            <a:pPr>
              <a:lnSpc>
                <a:spcPct val="90000"/>
              </a:lnSpc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fika 6" descr="Kwiatowe ułożenie jako ozdobny">
            <a:extLst>
              <a:ext uri="{FF2B5EF4-FFF2-40B4-BE49-F238E27FC236}">
                <a16:creationId xmlns:a16="http://schemas.microsoft.com/office/drawing/2014/main" id="{5E69B60A-2D14-8DB4-E183-0A633E6C2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247964"/>
            <a:ext cx="3092819" cy="3092819"/>
          </a:xfrm>
          <a:prstGeom prst="rect">
            <a:avLst/>
          </a:prstGeom>
        </p:spPr>
      </p:pic>
      <p:pic>
        <p:nvPicPr>
          <p:cNvPr id="9" name="Grafika 8" descr="Wstążka nagrody z gwiazdką">
            <a:extLst>
              <a:ext uri="{FF2B5EF4-FFF2-40B4-BE49-F238E27FC236}">
                <a16:creationId xmlns:a16="http://schemas.microsoft.com/office/drawing/2014/main" id="{345AD8E3-0467-2A72-C02A-6C07745C7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0516" y="4515973"/>
            <a:ext cx="1800200" cy="1800200"/>
          </a:xfrm>
          <a:prstGeom prst="rect">
            <a:avLst/>
          </a:prstGeom>
        </p:spPr>
      </p:pic>
      <p:sp>
        <p:nvSpPr>
          <p:cNvPr id="12" name="Przycisk akcji: Przejdź do strony głównej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91AB019-5C77-16E4-F6E9-D8B304EC06EC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Przycisk akcji: Przejdź dalej lub Następny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B7A2BF4-5C99-0574-BC75-C543B1425F5B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zycisk akcji: Przejdź wstecz lub Poprzedni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79315FD-4DC4-EAF2-1AFD-AE248A2A0347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642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Brushstroke">
            <a:extLst>
              <a:ext uri="{FF2B5EF4-FFF2-40B4-BE49-F238E27FC236}">
                <a16:creationId xmlns:a16="http://schemas.microsoft.com/office/drawing/2014/main" id="{976F32BA-8C9E-73E4-7FE4-C2EE0DED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934" y="-3643075"/>
            <a:ext cx="10918949" cy="1091894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281C65F-EBCD-E21A-9334-5AA4469323F4}"/>
              </a:ext>
            </a:extLst>
          </p:cNvPr>
          <p:cNvSpPr txBox="1"/>
          <p:nvPr/>
        </p:nvSpPr>
        <p:spPr>
          <a:xfrm>
            <a:off x="2491500" y="620688"/>
            <a:ext cx="7205819" cy="239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KONIEC</a:t>
            </a:r>
          </a:p>
        </p:txBody>
      </p:sp>
      <p:pic>
        <p:nvPicPr>
          <p:cNvPr id="4" name="Grafika 3" descr="Kwiatowe ułożenie jako ozdobny">
            <a:extLst>
              <a:ext uri="{FF2B5EF4-FFF2-40B4-BE49-F238E27FC236}">
                <a16:creationId xmlns:a16="http://schemas.microsoft.com/office/drawing/2014/main" id="{7FBC5D7D-A0E7-6668-8ACE-F9517A0C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8714" y="0"/>
            <a:ext cx="9671388" cy="96713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063305C-2B82-602A-0C4C-132FF1E53585}"/>
              </a:ext>
            </a:extLst>
          </p:cNvPr>
          <p:cNvSpPr txBox="1"/>
          <p:nvPr/>
        </p:nvSpPr>
        <p:spPr>
          <a:xfrm>
            <a:off x="0" y="6381328"/>
            <a:ext cx="22717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autor: Paweł Cichocki</a:t>
            </a:r>
          </a:p>
        </p:txBody>
      </p:sp>
      <p:sp>
        <p:nvSpPr>
          <p:cNvPr id="8" name="Przycisk akcji: Przejdź do strony głównej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CE4CF2E-657A-7C41-E59D-BA78F79398A2}"/>
              </a:ext>
            </a:extLst>
          </p:cNvPr>
          <p:cNvSpPr/>
          <p:nvPr/>
        </p:nvSpPr>
        <p:spPr>
          <a:xfrm>
            <a:off x="11769906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Przycisk akcji: Przejdź wstecz lub Poprzedni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413AC0-C51D-F92A-D1ED-DA23C0082DEF}"/>
              </a:ext>
            </a:extLst>
          </p:cNvPr>
          <p:cNvSpPr/>
          <p:nvPr/>
        </p:nvSpPr>
        <p:spPr>
          <a:xfrm>
            <a:off x="11337858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39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E495578-7494-BD30-4049-A9C49CEA905A}"/>
              </a:ext>
            </a:extLst>
          </p:cNvPr>
          <p:cNvSpPr txBox="1"/>
          <p:nvPr/>
        </p:nvSpPr>
        <p:spPr>
          <a:xfrm>
            <a:off x="3142084" y="40325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TADEUSZ </a:t>
            </a:r>
            <a:r>
              <a:rPr lang="pl-PL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RÓŻEWICZ</a:t>
            </a:r>
            <a:endParaRPr lang="pl-PL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52AE52-6285-628B-F8D6-BA5A2071983A}"/>
              </a:ext>
            </a:extLst>
          </p:cNvPr>
          <p:cNvSpPr txBox="1"/>
          <p:nvPr/>
        </p:nvSpPr>
        <p:spPr>
          <a:xfrm>
            <a:off x="981844" y="335845"/>
            <a:ext cx="1008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ŻYCIE</a:t>
            </a: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F81A911-9B1E-BAFC-0949-967446418C92}"/>
              </a:ext>
            </a:extLst>
          </p:cNvPr>
          <p:cNvSpPr txBox="1"/>
          <p:nvPr/>
        </p:nvSpPr>
        <p:spPr>
          <a:xfrm>
            <a:off x="4726260" y="4146426"/>
            <a:ext cx="71287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TWÓRCZOŚĆ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a 7" descr="Wstecz z wypełnieniem pełnym">
            <a:extLst>
              <a:ext uri="{FF2B5EF4-FFF2-40B4-BE49-F238E27FC236}">
                <a16:creationId xmlns:a16="http://schemas.microsoft.com/office/drawing/2014/main" id="{EFBBBF5C-FE00-6AA1-555F-6C437C9CF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468860" y="2465090"/>
            <a:ext cx="1681336" cy="1681336"/>
          </a:xfrm>
          <a:prstGeom prst="rect">
            <a:avLst/>
          </a:prstGeom>
        </p:spPr>
      </p:pic>
      <p:pic>
        <p:nvPicPr>
          <p:cNvPr id="9" name="Grafika 8" descr="Wstecz z wypełnieniem pełnym">
            <a:extLst>
              <a:ext uri="{FF2B5EF4-FFF2-40B4-BE49-F238E27FC236}">
                <a16:creationId xmlns:a16="http://schemas.microsoft.com/office/drawing/2014/main" id="{30EC3333-D601-73E7-583F-C551DF03A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6990769" y="2564904"/>
            <a:ext cx="1311128" cy="1311128"/>
          </a:xfrm>
          <a:prstGeom prst="rect">
            <a:avLst/>
          </a:prstGeom>
        </p:spPr>
      </p:pic>
      <p:pic>
        <p:nvPicPr>
          <p:cNvPr id="280" name="Grafika 279" descr="Stos książek z gruszkiem">
            <a:extLst>
              <a:ext uri="{FF2B5EF4-FFF2-40B4-BE49-F238E27FC236}">
                <a16:creationId xmlns:a16="http://schemas.microsoft.com/office/drawing/2014/main" id="{813DBB9C-0BEA-D34A-FF54-3ECCEAB827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4692" y="-21337"/>
            <a:ext cx="3708623" cy="3708623"/>
          </a:xfrm>
          <a:prstGeom prst="rect">
            <a:avLst/>
          </a:prstGeom>
        </p:spPr>
      </p:pic>
      <p:sp>
        <p:nvSpPr>
          <p:cNvPr id="10" name="Przycisk akcji: Przejdź do strony głównej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4EBC723-AD93-53DA-9CF4-14B89280FAB0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Przycisk akcji: Przejdź dalej lub Następny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E7BB887-62CC-5F29-9CB9-FB19DD36405F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zycisk akcji: Przejdź wstecz lub Poprzedni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83ABA4-AB40-6228-C1D1-6A3EC298E328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 descr="Lilia">
            <a:extLst>
              <a:ext uri="{FF2B5EF4-FFF2-40B4-BE49-F238E27FC236}">
                <a16:creationId xmlns:a16="http://schemas.microsoft.com/office/drawing/2014/main" id="{A1E321F4-8BF7-FCA1-0DC3-44310BDA1E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2004" y="4948223"/>
            <a:ext cx="1909777" cy="19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2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853BEFF-E4B2-DA44-E677-DE257FA37B92}"/>
              </a:ext>
            </a:extLst>
          </p:cNvPr>
          <p:cNvSpPr txBox="1"/>
          <p:nvPr/>
        </p:nvSpPr>
        <p:spPr>
          <a:xfrm>
            <a:off x="981844" y="335845"/>
            <a:ext cx="1008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79AA23A-641C-92B6-F93C-03B3DFA53969}"/>
              </a:ext>
            </a:extLst>
          </p:cNvPr>
          <p:cNvSpPr txBox="1"/>
          <p:nvPr/>
        </p:nvSpPr>
        <p:spPr>
          <a:xfrm>
            <a:off x="4581705" y="425736"/>
            <a:ext cx="44644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DZIECIŃSTWO</a:t>
            </a:r>
            <a:endParaRPr lang="pl-PL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EECB6C8-0C9D-E724-BCC5-664B957B64DB}"/>
              </a:ext>
            </a:extLst>
          </p:cNvPr>
          <p:cNvSpPr txBox="1"/>
          <p:nvPr/>
        </p:nvSpPr>
        <p:spPr>
          <a:xfrm>
            <a:off x="4581705" y="1612411"/>
            <a:ext cx="6120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 WOJNA ŚWIATOWA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43CE72-B16E-49D3-87CD-60A3AB78CB29}"/>
              </a:ext>
            </a:extLst>
          </p:cNvPr>
          <p:cNvSpPr txBox="1"/>
          <p:nvPr/>
        </p:nvSpPr>
        <p:spPr>
          <a:xfrm>
            <a:off x="4581705" y="2854485"/>
            <a:ext cx="64087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ROK NA WĘGRZECH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625AE5-89C5-749A-0211-77E18249A0C2}"/>
              </a:ext>
            </a:extLst>
          </p:cNvPr>
          <p:cNvSpPr txBox="1"/>
          <p:nvPr/>
        </p:nvSpPr>
        <p:spPr>
          <a:xfrm>
            <a:off x="4581705" y="4095823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TEATR ABSURDU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5EB4C7-8C0E-D009-F235-B06E4BB64BA3}"/>
              </a:ext>
            </a:extLst>
          </p:cNvPr>
          <p:cNvSpPr txBox="1"/>
          <p:nvPr/>
        </p:nvSpPr>
        <p:spPr>
          <a:xfrm>
            <a:off x="4581705" y="5337161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WSPÓŁCZESNOŚĆ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a 8" descr="Strzałka: lekko zakrzywiona z wypełnieniem pełnym">
            <a:extLst>
              <a:ext uri="{FF2B5EF4-FFF2-40B4-BE49-F238E27FC236}">
                <a16:creationId xmlns:a16="http://schemas.microsoft.com/office/drawing/2014/main" id="{AE0A8564-DF90-7604-BEAA-205BE6D6A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305" y="306509"/>
            <a:ext cx="914400" cy="914400"/>
          </a:xfrm>
          <a:prstGeom prst="rect">
            <a:avLst/>
          </a:prstGeom>
        </p:spPr>
      </p:pic>
      <p:pic>
        <p:nvPicPr>
          <p:cNvPr id="10" name="Grafika 9" descr="Strzałka: lekko zakrzywiona z wypełnieniem pełnym">
            <a:extLst>
              <a:ext uri="{FF2B5EF4-FFF2-40B4-BE49-F238E27FC236}">
                <a16:creationId xmlns:a16="http://schemas.microsoft.com/office/drawing/2014/main" id="{8F02EAB4-D143-5A9A-6A04-709BBA806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305" y="1455141"/>
            <a:ext cx="914400" cy="914400"/>
          </a:xfrm>
          <a:prstGeom prst="rect">
            <a:avLst/>
          </a:prstGeom>
        </p:spPr>
      </p:pic>
      <p:pic>
        <p:nvPicPr>
          <p:cNvPr id="11" name="Grafika 10" descr="Strzałka: lekko zakrzywiona z wypełnieniem pełnym">
            <a:extLst>
              <a:ext uri="{FF2B5EF4-FFF2-40B4-BE49-F238E27FC236}">
                <a16:creationId xmlns:a16="http://schemas.microsoft.com/office/drawing/2014/main" id="{54172807-ED0B-707C-7B16-565245117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305" y="2697215"/>
            <a:ext cx="914400" cy="914400"/>
          </a:xfrm>
          <a:prstGeom prst="rect">
            <a:avLst/>
          </a:prstGeom>
        </p:spPr>
      </p:pic>
      <p:pic>
        <p:nvPicPr>
          <p:cNvPr id="12" name="Grafika 11" descr="Strzałka: lekko zakrzywiona z wypełnieniem pełnym">
            <a:extLst>
              <a:ext uri="{FF2B5EF4-FFF2-40B4-BE49-F238E27FC236}">
                <a16:creationId xmlns:a16="http://schemas.microsoft.com/office/drawing/2014/main" id="{8118995E-1DED-2A5A-A6CA-2658794FB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305" y="3995792"/>
            <a:ext cx="914400" cy="914400"/>
          </a:xfrm>
          <a:prstGeom prst="rect">
            <a:avLst/>
          </a:prstGeom>
        </p:spPr>
      </p:pic>
      <p:pic>
        <p:nvPicPr>
          <p:cNvPr id="13" name="Grafika 12" descr="Strzałka: lekko zakrzywiona z wypełnieniem pełnym">
            <a:extLst>
              <a:ext uri="{FF2B5EF4-FFF2-40B4-BE49-F238E27FC236}">
                <a16:creationId xmlns:a16="http://schemas.microsoft.com/office/drawing/2014/main" id="{9375D27B-9A5C-110D-8EDE-5111915AD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305" y="5330134"/>
            <a:ext cx="914400" cy="914400"/>
          </a:xfrm>
          <a:prstGeom prst="rect">
            <a:avLst/>
          </a:prstGeom>
        </p:spPr>
      </p:pic>
      <p:sp>
        <p:nvSpPr>
          <p:cNvPr id="14" name="Przycisk akcji: Przejdź do strony głównej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D7F8BC2-B703-1488-401F-5CC7870DDCF6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5" name="Przycisk akcji: Przejdź dalej lub Następny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9FD30E-9BC2-1C7F-1574-71B8451B47FA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zycisk akcji: Przejdź wstecz lub Poprzedni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A03EF4-261B-CE11-D162-3A464B904CC2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Kształt — narożnik organiczny">
            <a:extLst>
              <a:ext uri="{FF2B5EF4-FFF2-40B4-BE49-F238E27FC236}">
                <a16:creationId xmlns:a16="http://schemas.microsoft.com/office/drawing/2014/main" id="{91934403-B446-DDFD-9D9E-C5D5350943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7607121" y="0"/>
            <a:ext cx="4572000" cy="4572000"/>
          </a:xfrm>
          <a:prstGeom prst="rect">
            <a:avLst/>
          </a:prstGeom>
        </p:spPr>
      </p:pic>
      <p:pic>
        <p:nvPicPr>
          <p:cNvPr id="19" name="Grafika 18" descr="Rozproszenie małych okręgów">
            <a:extLst>
              <a:ext uri="{FF2B5EF4-FFF2-40B4-BE49-F238E27FC236}">
                <a16:creationId xmlns:a16="http://schemas.microsoft.com/office/drawing/2014/main" id="{CFB57F9D-D374-5E86-D972-62BDA42A7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09579" y="-625262"/>
            <a:ext cx="2994803" cy="29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2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EE7DF70-616B-FB71-B7CA-265CFE94E1FD}"/>
              </a:ext>
            </a:extLst>
          </p:cNvPr>
          <p:cNvSpPr txBox="1"/>
          <p:nvPr/>
        </p:nvSpPr>
        <p:spPr>
          <a:xfrm>
            <a:off x="2530016" y="188640"/>
            <a:ext cx="71287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8800" b="1" i="1" dirty="0"/>
              <a:t>TWÓRCZOŚĆ</a:t>
            </a:r>
            <a:endParaRPr lang="pl-PL" sz="3600" b="1" i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BFF000-097D-F34D-9186-EF663D91700C}"/>
              </a:ext>
            </a:extLst>
          </p:cNvPr>
          <p:cNvSpPr txBox="1"/>
          <p:nvPr/>
        </p:nvSpPr>
        <p:spPr>
          <a:xfrm rot="16200000">
            <a:off x="1711605" y="384691"/>
            <a:ext cx="1514261" cy="37444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ZBIORY OPOWIADAŃ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77BFC2-64E3-D263-9D51-A6D7AE7EDF16}"/>
              </a:ext>
            </a:extLst>
          </p:cNvPr>
          <p:cNvSpPr txBox="1"/>
          <p:nvPr/>
        </p:nvSpPr>
        <p:spPr>
          <a:xfrm rot="16200000">
            <a:off x="8859963" y="-185662"/>
            <a:ext cx="1514261" cy="48851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ZBIORY WIERSZY </a:t>
            </a:r>
          </a:p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POEMATY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4ABD84-11B7-738A-10FA-111E8454828D}"/>
              </a:ext>
            </a:extLst>
          </p:cNvPr>
          <p:cNvSpPr txBox="1"/>
          <p:nvPr/>
        </p:nvSpPr>
        <p:spPr>
          <a:xfrm rot="16200000">
            <a:off x="8902549" y="2277049"/>
            <a:ext cx="849463" cy="43054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DRAMATY</a:t>
            </a:r>
            <a:endParaRPr lang="pl-PL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9FAA0D-F0D2-606B-8486-91089EED9950}"/>
              </a:ext>
            </a:extLst>
          </p:cNvPr>
          <p:cNvSpPr txBox="1"/>
          <p:nvPr/>
        </p:nvSpPr>
        <p:spPr>
          <a:xfrm rot="16200000">
            <a:off x="2138324" y="2463269"/>
            <a:ext cx="849463" cy="39330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SCENARIUSZE</a:t>
            </a:r>
            <a:endParaRPr lang="pl-PL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a 8" descr="Strzałka: lekko zakrzywiona z wypełnieniem pełnym">
            <a:extLst>
              <a:ext uri="{FF2B5EF4-FFF2-40B4-BE49-F238E27FC236}">
                <a16:creationId xmlns:a16="http://schemas.microsoft.com/office/drawing/2014/main" id="{6FC30945-FCC9-8867-0BF5-AB8524B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9260" y="2099630"/>
            <a:ext cx="914400" cy="914400"/>
          </a:xfrm>
          <a:prstGeom prst="rect">
            <a:avLst/>
          </a:prstGeom>
        </p:spPr>
      </p:pic>
      <p:pic>
        <p:nvPicPr>
          <p:cNvPr id="10" name="Grafika 9" descr="Strzałka: lekko zakrzywiona z wypełnieniem pełnym">
            <a:extLst>
              <a:ext uri="{FF2B5EF4-FFF2-40B4-BE49-F238E27FC236}">
                <a16:creationId xmlns:a16="http://schemas.microsoft.com/office/drawing/2014/main" id="{DC40380B-1F6F-CB03-4915-9A98289D5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6420" y="3972597"/>
            <a:ext cx="914400" cy="914400"/>
          </a:xfrm>
          <a:prstGeom prst="rect">
            <a:avLst/>
          </a:prstGeom>
        </p:spPr>
      </p:pic>
      <p:pic>
        <p:nvPicPr>
          <p:cNvPr id="11" name="Grafika 10" descr="Strzałka: lekko zakrzywiona z wypełnieniem pełnym">
            <a:extLst>
              <a:ext uri="{FF2B5EF4-FFF2-40B4-BE49-F238E27FC236}">
                <a16:creationId xmlns:a16="http://schemas.microsoft.com/office/drawing/2014/main" id="{004B8FD3-EF69-137E-99EC-A0CDAA94C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529584" y="2099630"/>
            <a:ext cx="914400" cy="914400"/>
          </a:xfrm>
          <a:prstGeom prst="rect">
            <a:avLst/>
          </a:prstGeom>
        </p:spPr>
      </p:pic>
      <p:pic>
        <p:nvPicPr>
          <p:cNvPr id="12" name="Grafika 11" descr="Strzałka: lekko zakrzywiona z wypełnieniem pełnym">
            <a:extLst>
              <a:ext uri="{FF2B5EF4-FFF2-40B4-BE49-F238E27FC236}">
                <a16:creationId xmlns:a16="http://schemas.microsoft.com/office/drawing/2014/main" id="{72BD6A4F-8163-989A-B7CC-62B078EEF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770046" y="3972597"/>
            <a:ext cx="914400" cy="914400"/>
          </a:xfrm>
          <a:prstGeom prst="rect">
            <a:avLst/>
          </a:prstGeom>
        </p:spPr>
      </p:pic>
      <p:pic>
        <p:nvPicPr>
          <p:cNvPr id="14" name="Grafika 13" descr="Wreath z oliwkami i liśćmi">
            <a:extLst>
              <a:ext uri="{FF2B5EF4-FFF2-40B4-BE49-F238E27FC236}">
                <a16:creationId xmlns:a16="http://schemas.microsoft.com/office/drawing/2014/main" id="{E4D51140-B62A-05F9-6D99-D87A34FDBB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770045" y="2412942"/>
            <a:ext cx="2160742" cy="2160742"/>
          </a:xfrm>
          <a:prstGeom prst="rect">
            <a:avLst/>
          </a:prstGeom>
        </p:spPr>
      </p:pic>
      <p:sp>
        <p:nvSpPr>
          <p:cNvPr id="13" name="Przycisk akcji: Przejdź do strony głównej 1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3803EB0-68EE-3180-C88F-F0B138E35CE7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5" name="Przycisk akcji: Przejdź dalej lub Następny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E37003-A6AF-F167-788C-B8780029638B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zycisk akcji: Przejdź wstecz lub Poprzedni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8459BD-EF3B-421C-2334-691A0169871E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 descr="Kwiatowe ułożenie jako ozdobny">
            <a:extLst>
              <a:ext uri="{FF2B5EF4-FFF2-40B4-BE49-F238E27FC236}">
                <a16:creationId xmlns:a16="http://schemas.microsoft.com/office/drawing/2014/main" id="{2C391FE9-38C0-39BC-05F3-F59A2A4692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3038" y="4149080"/>
            <a:ext cx="3794755" cy="37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78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363D8F9-E270-C2ED-5920-D47B99FC4ED8}"/>
              </a:ext>
            </a:extLst>
          </p:cNvPr>
          <p:cNvSpPr txBox="1"/>
          <p:nvPr/>
        </p:nvSpPr>
        <p:spPr>
          <a:xfrm>
            <a:off x="1125860" y="260648"/>
            <a:ext cx="44644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DZIECIŃSTWO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A483185A-EBBF-0444-0948-F87AB3DB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60" y="141421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1428EE-5389-C662-94E3-23E868FF69A5}"/>
              </a:ext>
            </a:extLst>
          </p:cNvPr>
          <p:cNvSpPr txBox="1"/>
          <p:nvPr/>
        </p:nvSpPr>
        <p:spPr>
          <a:xfrm>
            <a:off x="1096650" y="1178639"/>
            <a:ext cx="85261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Rodzina Różewiczów przeprowadziła się po I wojnie światowej do Radomska, tam też urodził się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Tadeusz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czwarty z pięciorga dzieci. Ojciec Władysław (1886–1977) – był niższym urzędnikiem sądowym. Matka, Stefania (1895–1957) – zajmowała się domem. Wywodziła się z rodziny żydowskiej. Aby wyjść za mąż, zdecydowała się na chrzest. Tadeusz Różewicz uczęszczał do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Gimnazjum im. Feliksa </a:t>
            </a:r>
            <a:r>
              <a:rPr lang="pl-PL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Fabianego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w Radomsku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w którym uzyskał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małą maturę.</a:t>
            </a:r>
          </a:p>
          <a:p>
            <a:pPr algn="l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Starszy brat Tadeusza -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Janusz Różewicz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miłośnik literatury, w latach szkolnych, wciągnął młodszego brata do wspólnego czytania. Poznali wtedy takie utwory, jak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Ferdydurke, Motory, Król Ubu,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kolekcjonowali czasopisma, np.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„Chimerę”, „Skamandra” czy „Wiadomości Literackie”.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Bracia studiowali literaturę i pisali pierwsze wiersze. Na własną rękę studiowali rozwiązania formalne poezji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Leśmiana, Iłłakowiczówny, Juliana Przybosia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(późniejszego mistrza Tadeusza Różewicza), o czym świadczą opublikowane w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„Czerwonych Tarczach”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parodie tych autorów napisane przez 17-letniego Tadeusza.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Młody Różewicz pisywał także do pisma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„Pod znakiem Marii”.</a:t>
            </a:r>
          </a:p>
          <a:p>
            <a:pPr algn="l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Tadeusz Różewicz zdawał do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Liceum Pedagogicznego w Piotrkowie Trybunalskim,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jednak nie zaliczył egzaminu z powodu śpiewu.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Był w trakcie starań o przyjęcie do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Liceum Leśnego w </a:t>
            </a:r>
            <a:r>
              <a:rPr lang="pl-PL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Żyrowicach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lub 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szkoły Marynarki Handlowej w Gdyni.</a:t>
            </a:r>
          </a:p>
        </p:txBody>
      </p:sp>
      <p:pic>
        <p:nvPicPr>
          <p:cNvPr id="6" name="Grafika 5" descr="Lilia">
            <a:extLst>
              <a:ext uri="{FF2B5EF4-FFF2-40B4-BE49-F238E27FC236}">
                <a16:creationId xmlns:a16="http://schemas.microsoft.com/office/drawing/2014/main" id="{B1E7BF6F-9366-E680-C2B4-DBD28042E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6820" y="3068960"/>
            <a:ext cx="2069976" cy="2069976"/>
          </a:xfrm>
          <a:prstGeom prst="rect">
            <a:avLst/>
          </a:prstGeom>
        </p:spPr>
      </p:pic>
      <p:pic>
        <p:nvPicPr>
          <p:cNvPr id="7" name="Grafika 6" descr="Rozproszenie małych okręgów">
            <a:extLst>
              <a:ext uri="{FF2B5EF4-FFF2-40B4-BE49-F238E27FC236}">
                <a16:creationId xmlns:a16="http://schemas.microsoft.com/office/drawing/2014/main" id="{AC89C16D-0071-DC00-C541-4DC2444B6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421589" y="513184"/>
            <a:ext cx="2555776" cy="2555776"/>
          </a:xfrm>
          <a:prstGeom prst="rect">
            <a:avLst/>
          </a:prstGeom>
        </p:spPr>
      </p:pic>
      <p:sp>
        <p:nvSpPr>
          <p:cNvPr id="8" name="Przycisk akcji: Przejdź do strony głównej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BFD5B83-A7C2-A0FB-FF08-046EB0BFEAF4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Przycisk akcji: Przejdź dalej lub Następny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A820C4-BA51-310C-43CC-FEBB25B00798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zycisk akcji: Przejdź wstecz lub Poprzedni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ED71126-CF99-8586-1ACF-058F767E351F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76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88B6054-7BC7-A64B-7D23-AAF0F46414D2}"/>
              </a:ext>
            </a:extLst>
          </p:cNvPr>
          <p:cNvSpPr txBox="1"/>
          <p:nvPr/>
        </p:nvSpPr>
        <p:spPr>
          <a:xfrm>
            <a:off x="1125860" y="260648"/>
            <a:ext cx="6120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WOJNA ŚWIATOWA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FAFB1086-7886-42A1-964C-E67C940C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60" y="103378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5A2B10-1B53-F493-2019-3C393E5C74A5}"/>
              </a:ext>
            </a:extLst>
          </p:cNvPr>
          <p:cNvSpPr txBox="1"/>
          <p:nvPr/>
        </p:nvSpPr>
        <p:spPr>
          <a:xfrm>
            <a:off x="211460" y="1052736"/>
            <a:ext cx="9724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 1939 Tadeusz zaczął pracować jako goniec i magazynier w </a:t>
            </a:r>
            <a:r>
              <a:rPr lang="pl-PL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Kreishauptmannschafcie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Radomsku, potem jako pracownik magistracki w kwaterunku prowadził ewidencję komornego. Janusz Różewicz od początków wojny pracował w konspiracji pod pseudonimami „Gustaw” i „Zbych”, a w 1942 zaprzysiągł Tadeusza w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Armii Krajowej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(pseudonim „Satyr”). Tadeusz Różewicz w 1943 został przeniesiony go do oddziałów leśnych. Walczył od 26 czerwca 1943 do 3 listopada 1944. Pisał wiersze i zajmował się dziennikarstwem, prowadził pismo „Czyn Zbrojny”. Jego poezja była tak podziwiana przez partyzantów, że dowódca oddziału odkomenderował go na tydzień do napisania większego tekstu. W 1944 powstały „Echa leśne” uważane za właściwy debiut literacki Różewicza. Tomik składał się z wierszy, fraszek, humoresek, wywiadów, prozy poetyckiej utrzymanej w duchu patriotycznym. Także w tym tekście ujawnia się zamiłowanie młodego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Różewicza do dzieł Słowackiego i  Żeromskiego. Jest to dziełko pisane w duchu przystającym do poezji tamtego czasu (Krzysztof Kamil Baczyński, Tadeusz Gajcy), pojawia się bowiem bolesna wątpliwość – istnienie bohaterstwa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wojnie. Szersze deklaracje i skrajne postanowienia znaleźć można w tekstach powojennych, w ekspresjonistycznym debiucie powojennym czy w „Do piachu”.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Młody Różewicz, jeszcze wtedy nieocalony, wyrażał w „Echach leśnych” jeszcze klasyczny model świata – usilnej wiary w odbudowę i zwycięstwo kultury polskiej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oraz życia. W 1945 roku Tadeusz Różewicz ujawnił się w Komisji Likwidacyjnej.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Trzy lata później został odznaczony Medalem Wojska Polskiego, </a:t>
            </a:r>
            <a:b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w 1974 londyńskim Krzyżem Armii Krajowej.</a:t>
            </a:r>
          </a:p>
          <a:p>
            <a:pPr algn="l"/>
            <a:endParaRPr lang="pl-PL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a 5" descr="Siedem małych łańcuchów">
            <a:extLst>
              <a:ext uri="{FF2B5EF4-FFF2-40B4-BE49-F238E27FC236}">
                <a16:creationId xmlns:a16="http://schemas.microsoft.com/office/drawing/2014/main" id="{8EC40910-CC7D-7D23-AB9E-A9C6DE295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780" y="2420888"/>
            <a:ext cx="3203848" cy="3203848"/>
          </a:xfrm>
          <a:prstGeom prst="rect">
            <a:avLst/>
          </a:prstGeom>
        </p:spPr>
      </p:pic>
      <p:pic>
        <p:nvPicPr>
          <p:cNvPr id="7" name="Grafika 6" descr="Siedem małych łańcuchów">
            <a:extLst>
              <a:ext uri="{FF2B5EF4-FFF2-40B4-BE49-F238E27FC236}">
                <a16:creationId xmlns:a16="http://schemas.microsoft.com/office/drawing/2014/main" id="{C47A7905-7789-9A08-AD9F-07E20AAF2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4221" y="-171400"/>
            <a:ext cx="3203848" cy="3203848"/>
          </a:xfrm>
          <a:prstGeom prst="rect">
            <a:avLst/>
          </a:prstGeom>
        </p:spPr>
      </p:pic>
      <p:sp>
        <p:nvSpPr>
          <p:cNvPr id="8" name="Przycisk akcji: Przejdź do strony głównej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3FC77C5-2424-3720-58DE-1AFEA088B313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Przycisk akcji: Przejdź dalej lub Następny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A990F3-B0F6-D1B0-AF49-325B9AFA404F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zycisk akcji: Przejdź wstecz lub Poprzedni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383F4DF-88C8-197C-6008-C5CDD95FA199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08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BC5B15-8C32-6557-1C08-1F3DE6A35992}"/>
              </a:ext>
            </a:extLst>
          </p:cNvPr>
          <p:cNvSpPr txBox="1"/>
          <p:nvPr/>
        </p:nvSpPr>
        <p:spPr>
          <a:xfrm>
            <a:off x="1197868" y="332656"/>
            <a:ext cx="64087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NA WĘGRZECH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891ADFA5-3E4B-B6D9-4BD4-96DB67EB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68" y="175386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9F32FB3-BAF6-46BD-EEE3-B712794196DE}"/>
              </a:ext>
            </a:extLst>
          </p:cNvPr>
          <p:cNvSpPr txBox="1"/>
          <p:nvPr/>
        </p:nvSpPr>
        <p:spPr>
          <a:xfrm>
            <a:off x="549796" y="1247056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Różewicz zaprzyjaźnił się z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Tadeuszem Borowskim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i obaj początkowo odnosili się sceptycznie do władzy komunistycznej. Obaj starali się wyjechać z kraju. Gdy Borowski starał się o wyjazd do USA, Różewicz poprosił przy wstawiennictwie Przybosia o stypendium do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Paryża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Oba plany nie udały się, ale Borowskiemu udało się wyjechać do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Berlina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Różewiczowi do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Budapesztu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(na rok 1950). Różewicz nabrał dystansu do swojej poezji. Na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Węgrzech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powróciła u niego fascynacja człowiekiem szarym –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Troskliwość robotnicza </a:t>
            </a:r>
            <a:b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dobro wspólne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nie była wbrew pozorom sielankopisarskim wierszem optymistycznym (Wyka), lecz szkicem postaci szarego człowieka. Prostota, szarość należy tu do osobliwej filozofii Różewicza sięgającej ideowo do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Rzęsy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Leopolda Staffa. Robotnik występujący w wierszu wystąpi potem w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Kartotece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jako Stary Górnik.</a:t>
            </a:r>
          </a:p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Wracając do Polski Różewicz postanowił zamieszkać w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Gliwicach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odcinając się od wrogich mu środowisk literackich.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Żył tam w skrajnej biedzie. Powstały wiersze ironizujące porządek życia –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,,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Czas, który idzie”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gdzie sugestywnie informuje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narzuconym porządku: „komunizm ludzi podniesie i obmyje z czasów pogardy”. Różewicz przeżył wówczas nagonkę na swoją poezję. Poetę upominał Julian Tuwim: „Ale, na miłość Boską, co Pan tam robi w tych Gliwicach...”.</a:t>
            </a:r>
          </a:p>
        </p:txBody>
      </p:sp>
      <p:pic>
        <p:nvPicPr>
          <p:cNvPr id="10" name="Grafika 9" descr="Tworzenie wykresów i notatek z ołówkiem na papierze">
            <a:extLst>
              <a:ext uri="{FF2B5EF4-FFF2-40B4-BE49-F238E27FC236}">
                <a16:creationId xmlns:a16="http://schemas.microsoft.com/office/drawing/2014/main" id="{F2BA8628-950F-E091-2917-7B4B40A78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700" y="548680"/>
            <a:ext cx="3343300" cy="3343300"/>
          </a:xfrm>
          <a:prstGeom prst="rect">
            <a:avLst/>
          </a:prstGeom>
        </p:spPr>
      </p:pic>
      <p:pic>
        <p:nvPicPr>
          <p:cNvPr id="12" name="Grafika 11" descr="Rozproszenie małych okręgów">
            <a:extLst>
              <a:ext uri="{FF2B5EF4-FFF2-40B4-BE49-F238E27FC236}">
                <a16:creationId xmlns:a16="http://schemas.microsoft.com/office/drawing/2014/main" id="{B647D6B9-2D38-1880-A0FC-93690E45B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902724" y="3055168"/>
            <a:ext cx="2555776" cy="2555776"/>
          </a:xfrm>
          <a:prstGeom prst="rect">
            <a:avLst/>
          </a:prstGeom>
        </p:spPr>
      </p:pic>
      <p:sp>
        <p:nvSpPr>
          <p:cNvPr id="7" name="Przycisk akcji: Przejdź do strony głównej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6A247B7-9C2F-7738-4DB9-F95E7ECFC99B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Przycisk akcji: Przejdź dalej lub Następny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CCB4A6-7607-48A8-92AD-0CAA62DDABE2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zycisk akcji: Przejdź wstecz lub Poprzedni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162044-A1BD-56DD-9B64-62CECE49CB81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42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5F0E7FB-5428-F912-A29F-52592C1513F3}"/>
              </a:ext>
            </a:extLst>
          </p:cNvPr>
          <p:cNvSpPr txBox="1"/>
          <p:nvPr/>
        </p:nvSpPr>
        <p:spPr>
          <a:xfrm>
            <a:off x="1125860" y="332656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TEATR ABSURDU</a:t>
            </a:r>
          </a:p>
        </p:txBody>
      </p:sp>
      <p:pic>
        <p:nvPicPr>
          <p:cNvPr id="3" name="Grafika 2" descr="Strzałka: lekko zakrzywiona z wypełnieniem pełnym">
            <a:extLst>
              <a:ext uri="{FF2B5EF4-FFF2-40B4-BE49-F238E27FC236}">
                <a16:creationId xmlns:a16="http://schemas.microsoft.com/office/drawing/2014/main" id="{7CF720A0-D08B-1465-4935-06285CAF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60" y="232625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80EBD72-5FE8-1F47-E185-663A5C9B4647}"/>
              </a:ext>
            </a:extLst>
          </p:cNvPr>
          <p:cNvSpPr txBox="1"/>
          <p:nvPr/>
        </p:nvSpPr>
        <p:spPr>
          <a:xfrm>
            <a:off x="477788" y="1189817"/>
            <a:ext cx="9505056" cy="551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b="1" i="0" dirty="0">
                <a:latin typeface="+mj-lt"/>
              </a:rPr>
              <a:t>Śmierć </a:t>
            </a:r>
            <a:r>
              <a:rPr lang="pl-PL" sz="1600" b="1" dirty="0">
                <a:latin typeface="+mj-lt"/>
              </a:rPr>
              <a:t>Józefa Stalina w </a:t>
            </a:r>
            <a:r>
              <a:rPr lang="pl-PL" sz="1600" b="1" i="0" dirty="0">
                <a:latin typeface="+mj-lt"/>
              </a:rPr>
              <a:t>1953 i </a:t>
            </a:r>
            <a:r>
              <a:rPr lang="pl-PL" sz="1600" b="1" dirty="0">
                <a:latin typeface="+mj-lt"/>
              </a:rPr>
              <a:t>odwilż gomułkowska</a:t>
            </a:r>
            <a:r>
              <a:rPr lang="pl-PL" sz="1600" b="1" i="0" dirty="0">
                <a:latin typeface="+mj-lt"/>
              </a:rPr>
              <a:t> w 1956 zmieniły postać polskiej literatury. Krytyka zauważyła w wierszach Różewicza dążenie do wyzwolenia, </a:t>
            </a:r>
            <a:br>
              <a:rPr lang="pl-PL" sz="1600" b="1" i="0" dirty="0">
                <a:latin typeface="+mj-lt"/>
              </a:rPr>
            </a:br>
            <a:r>
              <a:rPr lang="pl-PL" sz="1600" b="1" i="0" dirty="0">
                <a:latin typeface="+mj-lt"/>
              </a:rPr>
              <a:t>a następnie został wydany zbiór jego </a:t>
            </a:r>
            <a:r>
              <a:rPr lang="pl-PL" sz="1600" b="1" i="1" dirty="0">
                <a:latin typeface="+mj-lt"/>
              </a:rPr>
              <a:t>Poezji zebranych</a:t>
            </a:r>
            <a:r>
              <a:rPr lang="pl-PL" sz="1600" b="1" i="0" dirty="0">
                <a:latin typeface="+mj-lt"/>
              </a:rPr>
              <a:t>, co było sukcesem Różewicza jako młodego klasyka. Perspektywa ta krępowała poetę, który wówczas fascynował się awangardą paryską (</a:t>
            </a:r>
            <a:r>
              <a:rPr lang="pl-PL" sz="1600" b="1" dirty="0">
                <a:latin typeface="+mj-lt"/>
              </a:rPr>
              <a:t>Samuel Beckett</a:t>
            </a:r>
            <a:r>
              <a:rPr lang="pl-PL" sz="1600" b="1" i="0" dirty="0">
                <a:latin typeface="+mj-lt"/>
              </a:rPr>
              <a:t>, </a:t>
            </a:r>
            <a:r>
              <a:rPr lang="pl-PL" sz="1600" b="1" dirty="0" err="1">
                <a:latin typeface="+mj-lt"/>
              </a:rPr>
              <a:t>Eugene</a:t>
            </a:r>
            <a:r>
              <a:rPr lang="pl-PL" sz="1600" b="1" dirty="0">
                <a:latin typeface="+mj-lt"/>
              </a:rPr>
              <a:t> Ionesco</a:t>
            </a:r>
            <a:r>
              <a:rPr lang="pl-PL" sz="1600" b="1" i="0" dirty="0">
                <a:latin typeface="+mj-lt"/>
              </a:rPr>
              <a:t>) i stworzył najbardziej rewolucyjne dzieło w swoim dorobku twórczym – </a:t>
            </a:r>
            <a:r>
              <a:rPr lang="pl-PL" sz="1600" b="1" i="1" dirty="0">
                <a:latin typeface="+mj-lt"/>
              </a:rPr>
              <a:t>Kartotekę</a:t>
            </a:r>
            <a:r>
              <a:rPr lang="pl-PL" sz="1600" b="1" i="0" dirty="0">
                <a:latin typeface="+mj-lt"/>
              </a:rPr>
              <a:t>. Krytyka odnosiła się do niej na początku przychylnie (np. </a:t>
            </a:r>
            <a:r>
              <a:rPr lang="pl-PL" sz="1600" b="1" dirty="0">
                <a:latin typeface="+mj-lt"/>
              </a:rPr>
              <a:t>Jan Kott</a:t>
            </a:r>
            <a:r>
              <a:rPr lang="pl-PL" sz="1600" b="1" i="0" dirty="0">
                <a:latin typeface="+mj-lt"/>
              </a:rPr>
              <a:t>).</a:t>
            </a:r>
            <a:br>
              <a:rPr lang="pl-PL" sz="1600" b="1" i="0" dirty="0">
                <a:latin typeface="+mj-lt"/>
              </a:rPr>
            </a:br>
            <a:r>
              <a:rPr lang="pl-PL" sz="1600" b="1" i="0" dirty="0">
                <a:latin typeface="+mj-lt"/>
              </a:rPr>
              <a:t>Późniejsze interpretacje </a:t>
            </a:r>
            <a:r>
              <a:rPr lang="pl-PL" sz="1600" b="1" dirty="0" err="1">
                <a:latin typeface="+mj-lt"/>
              </a:rPr>
              <a:t>Macheja</a:t>
            </a:r>
            <a:r>
              <a:rPr lang="pl-PL" sz="1600" b="1" i="0" dirty="0">
                <a:latin typeface="+mj-lt"/>
              </a:rPr>
              <a:t>, </a:t>
            </a:r>
            <a:r>
              <a:rPr lang="pl-PL" sz="1600" b="1" dirty="0">
                <a:latin typeface="+mj-lt"/>
              </a:rPr>
              <a:t>Niziołka</a:t>
            </a:r>
            <a:r>
              <a:rPr lang="pl-PL" sz="1600" b="1" i="0" dirty="0">
                <a:latin typeface="+mj-lt"/>
              </a:rPr>
              <a:t> dowodzą, że sztuka jest tak dalece awangardowa, że nie do zrealizowania. Sprzeczności, które sztuka wywołuje, </a:t>
            </a:r>
            <a:br>
              <a:rPr lang="pl-PL" sz="1600" b="1" i="0" dirty="0">
                <a:latin typeface="+mj-lt"/>
              </a:rPr>
            </a:br>
            <a:r>
              <a:rPr lang="pl-PL" sz="1600" b="1" i="0" dirty="0">
                <a:latin typeface="+mj-lt"/>
              </a:rPr>
              <a:t>to między innymi ukryty powrót do klasycznego już dzieła romantycznego, co jest zauważalne w postaci Bohatera. Ukryty neoromantyzm będzie się jednak przejawiał </a:t>
            </a:r>
            <a:br>
              <a:rPr lang="pl-PL" sz="1600" b="1" i="0" dirty="0">
                <a:latin typeface="+mj-lt"/>
              </a:rPr>
            </a:br>
            <a:r>
              <a:rPr lang="pl-PL" sz="1600" b="1" i="0" dirty="0">
                <a:latin typeface="+mj-lt"/>
              </a:rPr>
              <a:t>w twórczości Różewicza dużo później.</a:t>
            </a:r>
          </a:p>
          <a:p>
            <a:pPr algn="l"/>
            <a:r>
              <a:rPr lang="pl-PL" sz="1600" b="1" i="1" dirty="0">
                <a:latin typeface="+mj-lt"/>
              </a:rPr>
              <a:t>Kartoteka</a:t>
            </a:r>
            <a:r>
              <a:rPr lang="pl-PL" sz="1600" b="1" i="0" dirty="0">
                <a:latin typeface="+mj-lt"/>
              </a:rPr>
              <a:t> jest pierwszym przykładem </a:t>
            </a:r>
            <a:r>
              <a:rPr lang="pl-PL" sz="1600" b="1" i="1" dirty="0">
                <a:latin typeface="+mj-lt"/>
              </a:rPr>
              <a:t>teatru absurdu </a:t>
            </a:r>
            <a:r>
              <a:rPr lang="pl-PL" sz="1600" b="1" i="0" dirty="0">
                <a:latin typeface="+mj-lt"/>
              </a:rPr>
              <a:t>w polskiej literaturze, reformujący w znaczącym stopniu światowe spojrzenie na ten nurt. Różewicz przejdzie drogę przez abstrakcyjne, neobarokowe i formistyczne dokonania w poezji. Szczególne miejsce zajmuje tu poemat ,,</a:t>
            </a:r>
            <a:r>
              <a:rPr lang="pl-PL" sz="1600" b="1" i="1" dirty="0">
                <a:latin typeface="+mj-lt"/>
              </a:rPr>
              <a:t>Zielona róża”</a:t>
            </a:r>
            <a:r>
              <a:rPr lang="pl-PL" sz="1600" b="1" i="0" dirty="0">
                <a:latin typeface="+mj-lt"/>
              </a:rPr>
              <a:t>, a także ,,</a:t>
            </a:r>
            <a:r>
              <a:rPr lang="pl-PL" sz="1600" b="1" i="1" dirty="0">
                <a:latin typeface="+mj-lt"/>
              </a:rPr>
              <a:t>Nic w płaszczu Prospera”</a:t>
            </a:r>
            <a:r>
              <a:rPr lang="pl-PL" sz="1600" b="1" i="0" dirty="0">
                <a:latin typeface="+mj-lt"/>
              </a:rPr>
              <a:t>, które otwierają w tej poezji kluczowy element: ‚Nic’. Paralelne do </a:t>
            </a:r>
            <a:r>
              <a:rPr lang="pl-PL" sz="1600" b="1" i="1" dirty="0">
                <a:latin typeface="+mj-lt"/>
              </a:rPr>
              <a:t>To</a:t>
            </a:r>
            <a:r>
              <a:rPr lang="pl-PL" sz="1600" b="1" i="0" dirty="0">
                <a:latin typeface="+mj-lt"/>
              </a:rPr>
              <a:t> Miłosza, </a:t>
            </a:r>
            <a:br>
              <a:rPr lang="pl-PL" sz="1600" b="1" i="0" dirty="0">
                <a:latin typeface="+mj-lt"/>
              </a:rPr>
            </a:br>
            <a:r>
              <a:rPr lang="pl-PL" sz="1600" b="1" i="0" dirty="0">
                <a:latin typeface="+mj-lt"/>
              </a:rPr>
              <a:t>‚Nic’ jest nowatorską odmianą absurdu w poezji. ‚Nic’ jest najważniejszym środkiem urealnienia poezji, przekazania autentycznego przekazu rzeczywistości.</a:t>
            </a:r>
          </a:p>
          <a:p>
            <a:pPr>
              <a:lnSpc>
                <a:spcPct val="90000"/>
              </a:lnSpc>
            </a:pPr>
            <a:endParaRPr lang="pl-PL" sz="16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l-PL" sz="1600" b="1" dirty="0">
                <a:latin typeface="+mj-lt"/>
              </a:rPr>
              <a:t>*awangarda - </a:t>
            </a:r>
            <a:r>
              <a:rPr lang="pl-PL" sz="1600" b="1" i="0" dirty="0">
                <a:latin typeface="+mj-lt"/>
              </a:rPr>
              <a:t>forma artystyczno-ideowa, obejmująca literaturę i wszystkie dziedziny sztuki, polegająca na uzasadnieniu swojej twórczości.</a:t>
            </a:r>
            <a:endParaRPr lang="pl-PL" sz="1600" b="1" dirty="0">
              <a:latin typeface="+mj-lt"/>
            </a:endParaRPr>
          </a:p>
        </p:txBody>
      </p:sp>
      <p:pic>
        <p:nvPicPr>
          <p:cNvPr id="6" name="Grafika 5" descr="Kształt — narożnik organiczny">
            <a:extLst>
              <a:ext uri="{FF2B5EF4-FFF2-40B4-BE49-F238E27FC236}">
                <a16:creationId xmlns:a16="http://schemas.microsoft.com/office/drawing/2014/main" id="{DEA91732-F7CE-D4A5-9A98-937F98599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616825" y="0"/>
            <a:ext cx="4572000" cy="4572000"/>
          </a:xfrm>
          <a:prstGeom prst="rect">
            <a:avLst/>
          </a:prstGeom>
        </p:spPr>
      </p:pic>
      <p:pic>
        <p:nvPicPr>
          <p:cNvPr id="8" name="Grafika 7" descr="Zbiór okręgów w różnych rozmiarach i wzorach">
            <a:extLst>
              <a:ext uri="{FF2B5EF4-FFF2-40B4-BE49-F238E27FC236}">
                <a16:creationId xmlns:a16="http://schemas.microsoft.com/office/drawing/2014/main" id="{022C147A-45C9-74FE-6EDD-29E65090D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0796" y="2471621"/>
            <a:ext cx="2736304" cy="2736304"/>
          </a:xfrm>
          <a:prstGeom prst="rect">
            <a:avLst/>
          </a:prstGeom>
        </p:spPr>
      </p:pic>
      <p:pic>
        <p:nvPicPr>
          <p:cNvPr id="9" name="Grafika 8" descr="Rozproszenie małych okręgów">
            <a:extLst>
              <a:ext uri="{FF2B5EF4-FFF2-40B4-BE49-F238E27FC236}">
                <a16:creationId xmlns:a16="http://schemas.microsoft.com/office/drawing/2014/main" id="{B29212A3-3CE9-D5E6-2B04-B1DF33F1B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4812" y="-635925"/>
            <a:ext cx="3034581" cy="3034581"/>
          </a:xfrm>
          <a:prstGeom prst="rect">
            <a:avLst/>
          </a:prstGeom>
        </p:spPr>
      </p:pic>
      <p:sp>
        <p:nvSpPr>
          <p:cNvPr id="10" name="Przycisk akcji: Przejdź do strony głównej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76928BC-B52B-9CE5-32B8-43BD79AD53CC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Przycisk akcji: Przejdź dalej lub Następny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2625C54-4C54-2BB4-AE83-3E2851C634DF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zycisk akcji: Przejdź wstecz lub Poprzedni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55E873-61F0-9C23-1BDC-A743C42D4FB2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79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D40DF27-53DE-C9F1-C9CC-4D803645595B}"/>
              </a:ext>
            </a:extLst>
          </p:cNvPr>
          <p:cNvSpPr txBox="1"/>
          <p:nvPr/>
        </p:nvSpPr>
        <p:spPr>
          <a:xfrm>
            <a:off x="1125860" y="188640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WSPÓŁCZESNOŚĆ</a:t>
            </a:r>
          </a:p>
        </p:txBody>
      </p:sp>
      <p:pic>
        <p:nvPicPr>
          <p:cNvPr id="4" name="Grafika 3" descr="Strzałka: lekko zakrzywiona z wypełnieniem pełnym">
            <a:extLst>
              <a:ext uri="{FF2B5EF4-FFF2-40B4-BE49-F238E27FC236}">
                <a16:creationId xmlns:a16="http://schemas.microsoft.com/office/drawing/2014/main" id="{D9267EA4-B90D-EF62-4B34-70C1E09E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60" y="181613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CA8DF8-E0E1-E093-9632-AB4A166F4709}"/>
              </a:ext>
            </a:extLst>
          </p:cNvPr>
          <p:cNvSpPr txBox="1"/>
          <p:nvPr/>
        </p:nvSpPr>
        <p:spPr>
          <a:xfrm>
            <a:off x="417912" y="1397558"/>
            <a:ext cx="10009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Latem 1949, z braku widoków na własne mieszkanie, z Krakowa przeniósł się do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Gliwic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gdzie zamieszkał w domu przy ul. Zygmunta Starego 28.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Poślubił Wiesławę Kozłowską. W Gliwicach urodzili się ich synowie: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Kamil (1950) i Jan (1953).</a:t>
            </a:r>
          </a:p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 1968 do śmierci Różewicz mieszkał we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Wrocławiu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Był członkiem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Stowarzyszenia Pisarzy Polskich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2008, po wydaniu tomu poetyckiego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Nauka chodzenia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Różewicz otrzymał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Europejską Nagrodę Literacką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w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Strasburgu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następnie jako pierwszy został uhonorowany „</a:t>
            </a:r>
            <a:r>
              <a:rPr lang="pl-P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Silesiusem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– wrocławską nagrodą poetycką literatury środkowoeuropejskiej i wschodniej.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Pojawiły się również tomy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Druga strona medalu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i </a:t>
            </a:r>
            <a:r>
              <a:rPr lang="pl-P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Kup kota w worku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b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Ósmego października zmarł syn Różewicza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zaś miesiąc później jego brat,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Stanisław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Różewicz ma swoją ulicę w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Pogórzu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Kieźlinach</a:t>
            </a:r>
            <a:r>
              <a:rPr lang="pl-PL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 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Wałbrzychu.</a:t>
            </a:r>
            <a:endParaRPr lang="pl-PL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Tadeusz Różewicz zmarł 24 kwietnia 2014 we Wrocławiu; pogrzeb odbył się 29 kwietnia 2014</a:t>
            </a:r>
            <a:r>
              <a:rPr lang="pl-PL" sz="1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zgodnie z wolą poety spisaną w testamencie jego prochy zostały złożone na cmentarzu przy K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ościele Ewangelickim Naszego Zbawiciela w Karpaczu</a:t>
            </a:r>
            <a:r>
              <a:rPr lang="pl-PL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7" name="Grafika 6" descr="Liść klonu">
            <a:extLst>
              <a:ext uri="{FF2B5EF4-FFF2-40B4-BE49-F238E27FC236}">
                <a16:creationId xmlns:a16="http://schemas.microsoft.com/office/drawing/2014/main" id="{4892AC63-5C14-172A-7FD1-508ACEBE9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053063">
            <a:off x="9659576" y="-166596"/>
            <a:ext cx="2688490" cy="2688490"/>
          </a:xfrm>
          <a:prstGeom prst="rect">
            <a:avLst/>
          </a:prstGeom>
        </p:spPr>
      </p:pic>
      <p:pic>
        <p:nvPicPr>
          <p:cNvPr id="8" name="Grafika 7" descr="Liść klonu">
            <a:extLst>
              <a:ext uri="{FF2B5EF4-FFF2-40B4-BE49-F238E27FC236}">
                <a16:creationId xmlns:a16="http://schemas.microsoft.com/office/drawing/2014/main" id="{813D3A16-037E-FE46-45C9-2A25DC551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28567">
            <a:off x="10489117" y="2179330"/>
            <a:ext cx="1766651" cy="1766651"/>
          </a:xfrm>
          <a:prstGeom prst="rect">
            <a:avLst/>
          </a:prstGeom>
        </p:spPr>
      </p:pic>
      <p:pic>
        <p:nvPicPr>
          <p:cNvPr id="9" name="Grafika 8" descr="Liść klonu">
            <a:extLst>
              <a:ext uri="{FF2B5EF4-FFF2-40B4-BE49-F238E27FC236}">
                <a16:creationId xmlns:a16="http://schemas.microsoft.com/office/drawing/2014/main" id="{67EBCB23-6A51-1DCB-31D3-C889EA75A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8295">
            <a:off x="9650199" y="1905668"/>
            <a:ext cx="1122745" cy="1122745"/>
          </a:xfrm>
          <a:prstGeom prst="rect">
            <a:avLst/>
          </a:prstGeom>
        </p:spPr>
      </p:pic>
      <p:pic>
        <p:nvPicPr>
          <p:cNvPr id="10" name="Grafika 9" descr="Liść klonu">
            <a:extLst>
              <a:ext uri="{FF2B5EF4-FFF2-40B4-BE49-F238E27FC236}">
                <a16:creationId xmlns:a16="http://schemas.microsoft.com/office/drawing/2014/main" id="{ED094B19-04F9-ADAE-24D1-4997801C5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798512">
            <a:off x="9929442" y="3219335"/>
            <a:ext cx="923666" cy="923666"/>
          </a:xfrm>
          <a:prstGeom prst="rect">
            <a:avLst/>
          </a:prstGeom>
        </p:spPr>
      </p:pic>
      <p:sp>
        <p:nvSpPr>
          <p:cNvPr id="11" name="Przycisk akcji: Przejdź do strony głównej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019CA2E-D5B0-BC06-CA3D-03444C643737}"/>
              </a:ext>
            </a:extLst>
          </p:cNvPr>
          <p:cNvSpPr/>
          <p:nvPr/>
        </p:nvSpPr>
        <p:spPr>
          <a:xfrm>
            <a:off x="11324629" y="6438180"/>
            <a:ext cx="432048" cy="41982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Przycisk akcji: Przejdź dalej lub Następny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96ED44A-1F24-524F-99AF-5A419EAD022D}"/>
              </a:ext>
            </a:extLst>
          </p:cNvPr>
          <p:cNvSpPr/>
          <p:nvPr/>
        </p:nvSpPr>
        <p:spPr>
          <a:xfrm>
            <a:off x="11756677" y="6438181"/>
            <a:ext cx="432048" cy="419819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zycisk akcji: Przejdź wstecz lub Poprzedni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579BA8B-E496-2E71-743B-38610D0DD9D4}"/>
              </a:ext>
            </a:extLst>
          </p:cNvPr>
          <p:cNvSpPr/>
          <p:nvPr/>
        </p:nvSpPr>
        <p:spPr>
          <a:xfrm>
            <a:off x="10892581" y="6438179"/>
            <a:ext cx="432048" cy="419821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90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tablicy z motywem edukacji (panoramiczna)</Template>
  <TotalTime>265</TotalTime>
  <Words>1702</Words>
  <Application>Microsoft Office PowerPoint</Application>
  <PresentationFormat>Niestandardowy</PresentationFormat>
  <Paragraphs>135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Consolas</vt:lpstr>
      <vt:lpstr>Corbel</vt:lpstr>
      <vt:lpstr>Tablica 16x9</vt:lpstr>
      <vt:lpstr>Tadeusz Różewicz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Tadeusz Różewicz</dc:title>
  <dc:creator>Paweł Cichocki</dc:creator>
  <cp:lastModifiedBy>Paweł Cichocki</cp:lastModifiedBy>
  <cp:revision>17</cp:revision>
  <dcterms:created xsi:type="dcterms:W3CDTF">2022-05-24T07:09:56Z</dcterms:created>
  <dcterms:modified xsi:type="dcterms:W3CDTF">2022-05-25T04:38:59Z</dcterms:modified>
</cp:coreProperties>
</file>